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0"/>
  </p:notesMasterIdLst>
  <p:handoutMasterIdLst>
    <p:handoutMasterId r:id="rId11"/>
  </p:handoutMasterIdLst>
  <p:sldIdLst>
    <p:sldId id="312" r:id="rId2"/>
    <p:sldId id="335" r:id="rId3"/>
    <p:sldId id="336" r:id="rId4"/>
    <p:sldId id="337" r:id="rId5"/>
    <p:sldId id="338" r:id="rId6"/>
    <p:sldId id="339" r:id="rId7"/>
    <p:sldId id="341" r:id="rId8"/>
    <p:sldId id="342" r:id="rId9"/>
  </p:sldIdLst>
  <p:sldSz cx="9144000" cy="6858000" type="screen4x3"/>
  <p:notesSz cx="6858000" cy="9144000"/>
  <p:defaultTextStyle>
    <a:defPPr>
      <a:defRPr lang="en-US"/>
    </a:defPPr>
    <a:lvl1pPr algn="l" defTabSz="457200" rtl="0" fontAlgn="base">
      <a:spcBef>
        <a:spcPct val="0"/>
      </a:spcBef>
      <a:spcAft>
        <a:spcPct val="0"/>
      </a:spcAft>
      <a:defRPr sz="2400" kern="1200">
        <a:solidFill>
          <a:schemeClr val="tx1"/>
        </a:solidFill>
        <a:latin typeface="Calibri" pitchFamily="34" charset="0"/>
        <a:ea typeface="ＭＳ Ｐゴシック" pitchFamily="34" charset="-128"/>
        <a:cs typeface="Arial" pitchFamily="34" charset="0"/>
      </a:defRPr>
    </a:lvl1pPr>
    <a:lvl2pPr marL="457200" algn="l" defTabSz="457200" rtl="0" fontAlgn="base">
      <a:spcBef>
        <a:spcPct val="0"/>
      </a:spcBef>
      <a:spcAft>
        <a:spcPct val="0"/>
      </a:spcAft>
      <a:defRPr sz="2400" kern="1200">
        <a:solidFill>
          <a:schemeClr val="tx1"/>
        </a:solidFill>
        <a:latin typeface="Calibri" pitchFamily="34" charset="0"/>
        <a:ea typeface="ＭＳ Ｐゴシック" pitchFamily="34" charset="-128"/>
        <a:cs typeface="Arial" pitchFamily="34" charset="0"/>
      </a:defRPr>
    </a:lvl2pPr>
    <a:lvl3pPr marL="914400" algn="l" defTabSz="457200" rtl="0" fontAlgn="base">
      <a:spcBef>
        <a:spcPct val="0"/>
      </a:spcBef>
      <a:spcAft>
        <a:spcPct val="0"/>
      </a:spcAft>
      <a:defRPr sz="2400" kern="1200">
        <a:solidFill>
          <a:schemeClr val="tx1"/>
        </a:solidFill>
        <a:latin typeface="Calibri" pitchFamily="34" charset="0"/>
        <a:ea typeface="ＭＳ Ｐゴシック" pitchFamily="34" charset="-128"/>
        <a:cs typeface="Arial" pitchFamily="34" charset="0"/>
      </a:defRPr>
    </a:lvl3pPr>
    <a:lvl4pPr marL="1371600" algn="l" defTabSz="457200" rtl="0" fontAlgn="base">
      <a:spcBef>
        <a:spcPct val="0"/>
      </a:spcBef>
      <a:spcAft>
        <a:spcPct val="0"/>
      </a:spcAft>
      <a:defRPr sz="2400" kern="1200">
        <a:solidFill>
          <a:schemeClr val="tx1"/>
        </a:solidFill>
        <a:latin typeface="Calibri" pitchFamily="34" charset="0"/>
        <a:ea typeface="ＭＳ Ｐゴシック" pitchFamily="34" charset="-128"/>
        <a:cs typeface="Arial" pitchFamily="34" charset="0"/>
      </a:defRPr>
    </a:lvl4pPr>
    <a:lvl5pPr marL="1828800" algn="l" defTabSz="457200" rtl="0" fontAlgn="base">
      <a:spcBef>
        <a:spcPct val="0"/>
      </a:spcBef>
      <a:spcAft>
        <a:spcPct val="0"/>
      </a:spcAft>
      <a:defRPr sz="2400" kern="1200">
        <a:solidFill>
          <a:schemeClr val="tx1"/>
        </a:solidFill>
        <a:latin typeface="Calibri" pitchFamily="34" charset="0"/>
        <a:ea typeface="ＭＳ Ｐゴシック" pitchFamily="34" charset="-128"/>
        <a:cs typeface="Arial" pitchFamily="34" charset="0"/>
      </a:defRPr>
    </a:lvl5pPr>
    <a:lvl6pPr marL="2286000" algn="l" defTabSz="914400" rtl="0" eaLnBrk="1" latinLnBrk="0" hangingPunct="1">
      <a:defRPr sz="2400" kern="1200">
        <a:solidFill>
          <a:schemeClr val="tx1"/>
        </a:solidFill>
        <a:latin typeface="Calibri" pitchFamily="34" charset="0"/>
        <a:ea typeface="ＭＳ Ｐゴシック" pitchFamily="34" charset="-128"/>
        <a:cs typeface="Arial" pitchFamily="34" charset="0"/>
      </a:defRPr>
    </a:lvl6pPr>
    <a:lvl7pPr marL="2743200" algn="l" defTabSz="914400" rtl="0" eaLnBrk="1" latinLnBrk="0" hangingPunct="1">
      <a:defRPr sz="2400" kern="1200">
        <a:solidFill>
          <a:schemeClr val="tx1"/>
        </a:solidFill>
        <a:latin typeface="Calibri" pitchFamily="34" charset="0"/>
        <a:ea typeface="ＭＳ Ｐゴシック" pitchFamily="34" charset="-128"/>
        <a:cs typeface="Arial" pitchFamily="34" charset="0"/>
      </a:defRPr>
    </a:lvl7pPr>
    <a:lvl8pPr marL="3200400" algn="l" defTabSz="914400" rtl="0" eaLnBrk="1" latinLnBrk="0" hangingPunct="1">
      <a:defRPr sz="2400" kern="1200">
        <a:solidFill>
          <a:schemeClr val="tx1"/>
        </a:solidFill>
        <a:latin typeface="Calibri" pitchFamily="34" charset="0"/>
        <a:ea typeface="ＭＳ Ｐゴシック" pitchFamily="34" charset="-128"/>
        <a:cs typeface="Arial" pitchFamily="34" charset="0"/>
      </a:defRPr>
    </a:lvl8pPr>
    <a:lvl9pPr marL="3657600" algn="l" defTabSz="914400" rtl="0" eaLnBrk="1" latinLnBrk="0" hangingPunct="1">
      <a:defRPr sz="2400" kern="1200">
        <a:solidFill>
          <a:schemeClr val="tx1"/>
        </a:solidFill>
        <a:latin typeface="Calibri" pitchFamily="34" charset="0"/>
        <a:ea typeface="ＭＳ Ｐゴシック" pitchFamily="34" charset="-128"/>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C9B"/>
    <a:srgbClr val="003C71"/>
    <a:srgbClr val="44A436"/>
    <a:srgbClr val="8D847A"/>
    <a:srgbClr val="F1C400"/>
    <a:srgbClr val="65BAE0"/>
    <a:srgbClr val="9C9490"/>
    <a:srgbClr val="0C609B"/>
    <a:srgbClr val="A39E6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67" autoAdjust="0"/>
    <p:restoredTop sz="94672"/>
  </p:normalViewPr>
  <p:slideViewPr>
    <p:cSldViewPr snapToGrid="0" snapToObjects="1">
      <p:cViewPr varScale="1">
        <p:scale>
          <a:sx n="105" d="100"/>
          <a:sy n="105" d="100"/>
        </p:scale>
        <p:origin x="78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54" d="100"/>
          <a:sy n="54" d="100"/>
        </p:scale>
        <p:origin x="-2382"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128"/>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ea typeface="ＭＳ Ｐゴシック" charset="-128"/>
                <a:cs typeface="+mn-cs"/>
              </a:defRPr>
            </a:lvl1pPr>
          </a:lstStyle>
          <a:p>
            <a:pPr>
              <a:defRPr/>
            </a:pPr>
            <a:fld id="{7174D70D-EC72-4674-B76B-5B5CB27AA8F4}" type="datetimeFigureOut">
              <a:rPr lang="en-US"/>
              <a:pPr>
                <a:defRPr/>
              </a:pPr>
              <a:t>7/31/2026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128"/>
                <a:cs typeface="+mn-cs"/>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ea typeface="ＭＳ Ｐゴシック" charset="-128"/>
                <a:cs typeface="+mn-cs"/>
              </a:defRPr>
            </a:lvl1pPr>
          </a:lstStyle>
          <a:p>
            <a:pPr>
              <a:defRPr/>
            </a:pPr>
            <a:fld id="{DF9C9753-801A-4EAB-9C2C-54D389DFA2E1}" type="slidenum">
              <a:rPr lang="en-US"/>
              <a:pPr>
                <a:defRPr/>
              </a:pPr>
              <a:t>‹#›</a:t>
            </a:fld>
            <a:endParaRPr lang="en-US"/>
          </a:p>
        </p:txBody>
      </p:sp>
    </p:spTree>
    <p:extLst>
      <p:ext uri="{BB962C8B-B14F-4D97-AF65-F5344CB8AC3E}">
        <p14:creationId xmlns:p14="http://schemas.microsoft.com/office/powerpoint/2010/main" val="11896178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Calibri" charset="0"/>
                <a:ea typeface="ＭＳ Ｐゴシック" charset="-128"/>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ea typeface="ＭＳ Ｐゴシック" charset="-128"/>
                <a:cs typeface="+mn-cs"/>
              </a:defRPr>
            </a:lvl1pPr>
          </a:lstStyle>
          <a:p>
            <a:pPr>
              <a:defRPr/>
            </a:pPr>
            <a:fld id="{DEE82E0E-D8E8-497C-AB1F-E93F0A263BDD}" type="datetimeFigureOut">
              <a:rPr lang="en-US"/>
              <a:pPr>
                <a:defRPr/>
              </a:pPr>
              <a:t>7/31/2026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charset="0"/>
                <a:ea typeface="ＭＳ Ｐゴシック" charset="-128"/>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ea typeface="ＭＳ Ｐゴシック" charset="-128"/>
                <a:cs typeface="+mn-cs"/>
              </a:defRPr>
            </a:lvl1pPr>
          </a:lstStyle>
          <a:p>
            <a:pPr>
              <a:defRPr/>
            </a:pPr>
            <a:fld id="{34820AEB-7A52-4DA1-A803-3D6E144B2C85}" type="slidenum">
              <a:rPr lang="en-US"/>
              <a:pPr>
                <a:defRPr/>
              </a:pPr>
              <a:t>‹#›</a:t>
            </a:fld>
            <a:endParaRPr lang="en-US"/>
          </a:p>
        </p:txBody>
      </p:sp>
    </p:spTree>
    <p:extLst>
      <p:ext uri="{BB962C8B-B14F-4D97-AF65-F5344CB8AC3E}">
        <p14:creationId xmlns:p14="http://schemas.microsoft.com/office/powerpoint/2010/main" val="2650217563"/>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a:t>Update header</a:t>
            </a:r>
            <a:endParaRPr lang="en-US" dirty="0"/>
          </a:p>
        </p:txBody>
      </p:sp>
      <p:sp>
        <p:nvSpPr>
          <p:cNvPr id="4" name="Slide Number Placeholder 3"/>
          <p:cNvSpPr>
            <a:spLocks noGrp="1"/>
          </p:cNvSpPr>
          <p:nvPr>
            <p:ph type="sldNum" sz="quarter" idx="10"/>
          </p:nvPr>
        </p:nvSpPr>
        <p:spPr/>
        <p:txBody>
          <a:bodyPr/>
          <a:lstStyle/>
          <a:p>
            <a:pPr>
              <a:defRPr/>
            </a:pPr>
            <a:fld id="{34820AEB-7A52-4DA1-A803-3D6E144B2C85}" type="slidenum">
              <a:rPr lang="en-US" smtClean="0"/>
              <a:pPr>
                <a:defRPr/>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4820AEB-7A52-4DA1-A803-3D6E144B2C85}" type="slidenum">
              <a:rPr lang="en-US" smtClean="0"/>
              <a:pPr>
                <a:defRPr/>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4820AEB-7A52-4DA1-A803-3D6E144B2C85}" type="slidenum">
              <a:rPr lang="en-US" smtClean="0"/>
              <a:pPr>
                <a:defRPr/>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4820AEB-7A52-4DA1-A803-3D6E144B2C85}" type="slidenum">
              <a:rPr lang="en-US" smtClean="0"/>
              <a:pPr>
                <a:defRPr/>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4820AEB-7A52-4DA1-A803-3D6E144B2C85}" type="slidenum">
              <a:rPr lang="en-US" smtClean="0"/>
              <a:pPr>
                <a:defRPr/>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4820AEB-7A52-4DA1-A803-3D6E144B2C85}" type="slidenum">
              <a:rPr lang="en-US" smtClean="0"/>
              <a:pPr>
                <a:defRPr/>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4820AEB-7A52-4DA1-A803-3D6E144B2C85}" type="slidenum">
              <a:rPr lang="en-US" smtClean="0"/>
              <a:pPr>
                <a:defRPr/>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4820AEB-7A52-4DA1-A803-3D6E144B2C85}" type="slidenum">
              <a:rPr lang="en-US" smtClean="0"/>
              <a:pPr>
                <a:defRPr/>
              </a:pPr>
              <a:t>8</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FF3FBBDC-AD0F-41B4-AD42-58404F675E9E}"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B6DDF35-764A-4CD6-AC83-553FCB55183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1663556-6F02-42EB-9262-3D5446329FBF}"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59D5A23-FF71-4DB5-AABC-51D6FA67AB1C}"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98CBC65-02E4-4390-B44D-86B209A9121E}"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01CD248-3319-448C-83AD-31790622C322}"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9B9DD2D-2C92-4771-9D2E-47F75B2DC305}" type="datetime1">
              <a:rPr lang="en-US"/>
              <a:pPr>
                <a:defRPr/>
              </a:pPr>
              <a:t>7/31/2026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9569782-E0B3-4B4A-A3CE-4FC0E8602E4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AA38CB1-1DD0-400E-8A1D-7F452EA53A23}" type="datetime1">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25551C6-482F-4E91-983D-12F6BE277359}"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FEB1768-C12E-49C4-A2E5-FD23980F9EA2}" type="datetime1">
              <a:rPr lang="en-US"/>
              <a:pPr>
                <a:defRPr/>
              </a:pPr>
              <a:t>7/31/2026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740603D-9157-42DE-9B8C-CDB38A9B10A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B796F03-6B69-4FE7-813B-F7B10A44E454}" type="datetime1">
              <a:rPr lang="en-US"/>
              <a:pPr>
                <a:defRPr/>
              </a:pPr>
              <a:t>7/31/2026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8C3B8C3-FF59-43E1-9FAC-6E904984D7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E25D2BD-6C7B-4C03-B788-CCB92E20FFB7}" type="datetime1">
              <a:rPr lang="en-US"/>
              <a:pPr>
                <a:defRPr/>
              </a:pPr>
              <a:t>7/31/2026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9170A3DD-56C5-45A4-8818-3C4A9BFBEEDC}"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C41877A1-4CE4-445C-84BD-4B27508D4387}" type="datetime1">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E9D86F-ADC1-47B3-A71E-A5B16677016E}"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4FD6218-559E-4DAA-940A-32C0592260C4}" type="datetime1">
              <a:rPr lang="en-US"/>
              <a:pPr>
                <a:defRPr/>
              </a:pPr>
              <a:t>7/31/2026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01DB560-F006-425D-B944-ED9B82FA01A0}"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Autofit/>
          </a:bodyPr>
          <a:lstStyle/>
          <a:p>
            <a:pPr lvl="0"/>
            <a:r>
              <a:rPr 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 Second level</a:t>
            </a:r>
          </a:p>
          <a:p>
            <a:pPr lvl="2"/>
            <a:r>
              <a:rPr lang="en-US" dirty="0"/>
              <a:t>- Third level</a:t>
            </a:r>
          </a:p>
          <a:p>
            <a:pPr lvl="3"/>
            <a:r>
              <a:rPr lang="en-US" dirty="0"/>
              <a:t>• 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ea typeface="ＭＳ Ｐゴシック" charset="-128"/>
                <a:cs typeface="+mn-cs"/>
              </a:defRPr>
            </a:lvl1pPr>
          </a:lstStyle>
          <a:p>
            <a:pPr>
              <a:defRPr/>
            </a:pPr>
            <a:fld id="{CA6FA0FF-2486-4513-AC8C-54653BF568A2}" type="datetime1">
              <a:rPr lang="en-US"/>
              <a:pPr>
                <a:defRPr/>
              </a:pPr>
              <a:t>7/31/2026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a:solidFill>
                  <a:srgbClr val="898989"/>
                </a:solidFill>
                <a:latin typeface="Calibri" charset="0"/>
                <a:ea typeface="ＭＳ Ｐゴシック" charset="-128"/>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FFFFFF"/>
                </a:solidFill>
                <a:latin typeface="Gotham-Book" charset="0"/>
                <a:ea typeface="ＭＳ Ｐゴシック" charset="-128"/>
                <a:cs typeface="+mn-cs"/>
              </a:defRPr>
            </a:lvl1pPr>
          </a:lstStyle>
          <a:p>
            <a:pPr>
              <a:defRPr/>
            </a:pPr>
            <a:fld id="{767D37E2-D0AF-4607-9BED-800AA44A092E}"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lvl1pPr algn="l" defTabSz="457200" rtl="0" eaLnBrk="0" fontAlgn="base" hangingPunct="0">
        <a:spcBef>
          <a:spcPct val="0"/>
        </a:spcBef>
        <a:spcAft>
          <a:spcPct val="0"/>
        </a:spcAft>
        <a:defRPr sz="2800" kern="1200" cap="all">
          <a:solidFill>
            <a:schemeClr val="tx1"/>
          </a:solidFill>
          <a:latin typeface="Gotham"/>
          <a:ea typeface="Gotham"/>
          <a:cs typeface="Gotham"/>
        </a:defRPr>
      </a:lvl1pPr>
      <a:lvl2pPr algn="l" defTabSz="457200" rtl="0" eaLnBrk="0" fontAlgn="base" hangingPunct="0">
        <a:spcBef>
          <a:spcPct val="0"/>
        </a:spcBef>
        <a:spcAft>
          <a:spcPct val="0"/>
        </a:spcAft>
        <a:defRPr sz="2800">
          <a:solidFill>
            <a:schemeClr val="tx1"/>
          </a:solidFill>
          <a:latin typeface="Gotham"/>
          <a:ea typeface="Gotham"/>
          <a:cs typeface="Gotham"/>
        </a:defRPr>
      </a:lvl2pPr>
      <a:lvl3pPr algn="l" defTabSz="457200" rtl="0" eaLnBrk="0" fontAlgn="base" hangingPunct="0">
        <a:spcBef>
          <a:spcPct val="0"/>
        </a:spcBef>
        <a:spcAft>
          <a:spcPct val="0"/>
        </a:spcAft>
        <a:defRPr sz="2800">
          <a:solidFill>
            <a:schemeClr val="tx1"/>
          </a:solidFill>
          <a:latin typeface="Gotham"/>
          <a:ea typeface="Gotham"/>
          <a:cs typeface="Gotham"/>
        </a:defRPr>
      </a:lvl3pPr>
      <a:lvl4pPr algn="l" defTabSz="457200" rtl="0" eaLnBrk="0" fontAlgn="base" hangingPunct="0">
        <a:spcBef>
          <a:spcPct val="0"/>
        </a:spcBef>
        <a:spcAft>
          <a:spcPct val="0"/>
        </a:spcAft>
        <a:defRPr sz="2800">
          <a:solidFill>
            <a:schemeClr val="tx1"/>
          </a:solidFill>
          <a:latin typeface="Gotham"/>
          <a:ea typeface="Gotham"/>
          <a:cs typeface="Gotham"/>
        </a:defRPr>
      </a:lvl4pPr>
      <a:lvl5pPr algn="l" defTabSz="457200" rtl="0" eaLnBrk="0" fontAlgn="base" hangingPunct="0">
        <a:spcBef>
          <a:spcPct val="0"/>
        </a:spcBef>
        <a:spcAft>
          <a:spcPct val="0"/>
        </a:spcAft>
        <a:defRPr sz="2800">
          <a:solidFill>
            <a:schemeClr val="tx1"/>
          </a:solidFill>
          <a:latin typeface="Gotham"/>
          <a:ea typeface="Gotham"/>
          <a:cs typeface="Gotham"/>
        </a:defRPr>
      </a:lvl5pPr>
      <a:lvl6pPr marL="457200" algn="l" defTabSz="457200" rtl="0" fontAlgn="base">
        <a:spcBef>
          <a:spcPct val="0"/>
        </a:spcBef>
        <a:spcAft>
          <a:spcPct val="0"/>
        </a:spcAft>
        <a:defRPr sz="2800">
          <a:solidFill>
            <a:schemeClr val="tx1"/>
          </a:solidFill>
          <a:latin typeface="Gotham"/>
          <a:ea typeface="Gotham"/>
          <a:cs typeface="Gotham"/>
        </a:defRPr>
      </a:lvl6pPr>
      <a:lvl7pPr marL="914400" algn="l" defTabSz="457200" rtl="0" fontAlgn="base">
        <a:spcBef>
          <a:spcPct val="0"/>
        </a:spcBef>
        <a:spcAft>
          <a:spcPct val="0"/>
        </a:spcAft>
        <a:defRPr sz="2800">
          <a:solidFill>
            <a:schemeClr val="tx1"/>
          </a:solidFill>
          <a:latin typeface="Gotham"/>
          <a:ea typeface="Gotham"/>
          <a:cs typeface="Gotham"/>
        </a:defRPr>
      </a:lvl7pPr>
      <a:lvl8pPr marL="1371600" algn="l" defTabSz="457200" rtl="0" fontAlgn="base">
        <a:spcBef>
          <a:spcPct val="0"/>
        </a:spcBef>
        <a:spcAft>
          <a:spcPct val="0"/>
        </a:spcAft>
        <a:defRPr sz="2800">
          <a:solidFill>
            <a:schemeClr val="tx1"/>
          </a:solidFill>
          <a:latin typeface="Gotham"/>
          <a:ea typeface="Gotham"/>
          <a:cs typeface="Gotham"/>
        </a:defRPr>
      </a:lvl8pPr>
      <a:lvl9pPr marL="1828800" algn="l" defTabSz="457200" rtl="0" fontAlgn="base">
        <a:spcBef>
          <a:spcPct val="0"/>
        </a:spcBef>
        <a:spcAft>
          <a:spcPct val="0"/>
        </a:spcAft>
        <a:defRPr sz="2800">
          <a:solidFill>
            <a:schemeClr val="tx1"/>
          </a:solidFill>
          <a:latin typeface="Gotham"/>
          <a:ea typeface="Gotham"/>
          <a:cs typeface="Gotham"/>
        </a:defRPr>
      </a:lvl9pPr>
    </p:titleStyle>
    <p:bodyStyle>
      <a:lvl1pPr marL="0" indent="0" algn="l" defTabSz="457200" rtl="0" eaLnBrk="0" fontAlgn="base" hangingPunct="0">
        <a:spcBef>
          <a:spcPct val="20000"/>
        </a:spcBef>
        <a:spcAft>
          <a:spcPct val="0"/>
        </a:spcAft>
        <a:buSzPct val="100000"/>
        <a:buNone/>
        <a:defRPr sz="2600" kern="1200">
          <a:solidFill>
            <a:schemeClr val="tx1"/>
          </a:solidFill>
          <a:latin typeface="Gotham-Medium"/>
          <a:ea typeface="ＭＳ Ｐゴシック" charset="-128"/>
          <a:cs typeface="+mn-cs"/>
        </a:defRPr>
      </a:lvl1pPr>
      <a:lvl2pPr marL="457200" indent="0" algn="l" defTabSz="457200" rtl="0" eaLnBrk="0" fontAlgn="base" hangingPunct="0">
        <a:spcBef>
          <a:spcPct val="20000"/>
        </a:spcBef>
        <a:spcAft>
          <a:spcPct val="0"/>
        </a:spcAft>
        <a:buFont typeface="Arial" pitchFamily="34" charset="0"/>
        <a:buNone/>
        <a:defRPr sz="2200" kern="1200">
          <a:solidFill>
            <a:schemeClr val="tx1"/>
          </a:solidFill>
          <a:latin typeface="Gotham-Book"/>
          <a:ea typeface="ＭＳ Ｐゴシック" charset="-128"/>
          <a:cs typeface="+mn-cs"/>
        </a:defRPr>
      </a:lvl2pPr>
      <a:lvl3pPr marL="914400" indent="0" algn="l" defTabSz="457200" rtl="0" eaLnBrk="0" fontAlgn="base" hangingPunct="0">
        <a:spcBef>
          <a:spcPct val="20000"/>
        </a:spcBef>
        <a:spcAft>
          <a:spcPct val="0"/>
        </a:spcAft>
        <a:buSzPct val="100000"/>
        <a:buNone/>
        <a:defRPr sz="2000" kern="1200">
          <a:solidFill>
            <a:schemeClr val="tx1"/>
          </a:solidFill>
          <a:latin typeface="Gotham-Book"/>
          <a:ea typeface="ＭＳ Ｐゴシック" charset="-128"/>
          <a:cs typeface="+mn-cs"/>
        </a:defRPr>
      </a:lvl3pPr>
      <a:lvl4pPr marL="1371600" indent="0" algn="l" defTabSz="457200" rtl="0" eaLnBrk="0" fontAlgn="base" hangingPunct="0">
        <a:spcBef>
          <a:spcPct val="20000"/>
        </a:spcBef>
        <a:spcAft>
          <a:spcPct val="0"/>
        </a:spcAft>
        <a:buFont typeface="Arial" pitchFamily="34" charset="0"/>
        <a:buNone/>
        <a:defRPr kern="1200">
          <a:solidFill>
            <a:schemeClr val="tx1"/>
          </a:solidFill>
          <a:latin typeface="Gotham-Book"/>
          <a:ea typeface="ＭＳ Ｐゴシック" charset="-128"/>
          <a:cs typeface="+mn-cs"/>
        </a:defRPr>
      </a:lvl4pPr>
      <a:lvl5pPr marL="2057400" indent="-228600" algn="l" defTabSz="457200" rtl="0" eaLnBrk="0" fontAlgn="base" hangingPunct="0">
        <a:spcBef>
          <a:spcPct val="20000"/>
        </a:spcBef>
        <a:spcAft>
          <a:spcPct val="0"/>
        </a:spcAft>
        <a:buFont typeface="Arial" pitchFamily="34" charset="0"/>
        <a:buChar char="»"/>
        <a:defRPr kern="1200">
          <a:solidFill>
            <a:schemeClr val="tx1"/>
          </a:solidFill>
          <a:latin typeface="Gotham-Book"/>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jp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hyperlink" Target="https://ncretiree.com" TargetMode="External"/><Relationship Id="rId4" Type="http://schemas.openxmlformats.org/officeDocument/2006/relationships/hyperlink" Target="mailto:info@pierceins.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info@pierceins.com"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hyperlink" Target="https://ncretiree.co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mailto:info@pierceins.com" TargetMode="External"/><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5.jpg"/><Relationship Id="rId4" Type="http://schemas.openxmlformats.org/officeDocument/2006/relationships/hyperlink" Target="https://ncretiree.com"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mailto:info@pierceins.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hyperlink" Target="https://ncretiree.com"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info@pierceins.co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jpg"/><Relationship Id="rId4" Type="http://schemas.openxmlformats.org/officeDocument/2006/relationships/hyperlink" Target="https://ncretiree.com"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mailto:info@pierceins.com" TargetMode="External"/><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jpg"/><Relationship Id="rId5" Type="http://schemas.openxmlformats.org/officeDocument/2006/relationships/image" Target="../media/image6.jpeg"/><Relationship Id="rId4" Type="http://schemas.openxmlformats.org/officeDocument/2006/relationships/hyperlink" Target="https://ncretiree.com"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mailto:info@pierceins.com" TargetMode="External"/><Relationship Id="rId7"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https://ncretiree.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wo people sitting in chairs on a beach&#10;&#10;Description automatically generated with medium confidence">
            <a:extLst>
              <a:ext uri="{FF2B5EF4-FFF2-40B4-BE49-F238E27FC236}">
                <a16:creationId xmlns:a16="http://schemas.microsoft.com/office/drawing/2014/main" id="{98BF45FB-1D94-7848-8321-B1C7C6565C7C}"/>
              </a:ext>
            </a:extLst>
          </p:cNvPr>
          <p:cNvPicPr>
            <a:picLocks noChangeAspect="1"/>
          </p:cNvPicPr>
          <p:nvPr/>
        </p:nvPicPr>
        <p:blipFill>
          <a:blip r:embed="rId3"/>
          <a:stretch>
            <a:fillRect/>
          </a:stretch>
        </p:blipFill>
        <p:spPr>
          <a:xfrm>
            <a:off x="1" y="-15716"/>
            <a:ext cx="3314700" cy="860809"/>
          </a:xfrm>
          <a:prstGeom prst="rect">
            <a:avLst/>
          </a:prstGeom>
        </p:spPr>
      </p:pic>
      <p:sp>
        <p:nvSpPr>
          <p:cNvPr id="5" name="TextBox 4"/>
          <p:cNvSpPr txBox="1"/>
          <p:nvPr/>
        </p:nvSpPr>
        <p:spPr>
          <a:xfrm>
            <a:off x="9072" y="6198731"/>
            <a:ext cx="9144000" cy="671285"/>
          </a:xfrm>
          <a:prstGeom prst="rect">
            <a:avLst/>
          </a:prstGeom>
          <a:solidFill>
            <a:srgbClr val="8D847A"/>
          </a:solidFill>
        </p:spPr>
        <p:txBody>
          <a:bodyPr wrap="square" rtlCol="0" anchor="ctr">
            <a:noAutofit/>
          </a:bodyPr>
          <a:lstStyle/>
          <a:p>
            <a:pPr algn="ctr"/>
            <a:r>
              <a:rPr lang="en-US" sz="1200" b="1" dirty="0">
                <a:solidFill>
                  <a:srgbClr val="002060"/>
                </a:solidFill>
                <a:latin typeface="Arial"/>
                <a:cs typeface="Arial"/>
              </a:rPr>
              <a:t> </a:t>
            </a:r>
            <a:r>
              <a:rPr lang="en-US" sz="1200" dirty="0">
                <a:solidFill>
                  <a:schemeClr val="bg1"/>
                </a:solidFill>
                <a:latin typeface="Myriad Pro"/>
                <a:cs typeface="Myriad Pro"/>
              </a:rPr>
              <a:t>Toll Free: 855-627-3847   Email: </a:t>
            </a:r>
            <a:r>
              <a:rPr lang="en-US" sz="1200" dirty="0">
                <a:solidFill>
                  <a:schemeClr val="bg1"/>
                </a:solidFill>
                <a:latin typeface="Myriad Pro"/>
                <a:cs typeface="Myriad Pro"/>
                <a:hlinkClick r:id="rId4"/>
              </a:rPr>
              <a:t>info@pierceins.com </a:t>
            </a:r>
            <a:r>
              <a:rPr lang="en-US" sz="1200" dirty="0">
                <a:solidFill>
                  <a:schemeClr val="bg1"/>
                </a:solidFill>
                <a:latin typeface="Myriad Pro"/>
                <a:cs typeface="Myriad Pro"/>
              </a:rPr>
              <a:t>  Website: </a:t>
            </a:r>
            <a:r>
              <a:rPr lang="en-US" sz="1200" dirty="0">
                <a:solidFill>
                  <a:schemeClr val="bg1"/>
                </a:solidFill>
                <a:latin typeface="Myriad Pro"/>
                <a:cs typeface="Myriad Pro"/>
                <a:hlinkClick r:id="rId5"/>
              </a:rPr>
              <a:t>ncretiree.com</a:t>
            </a:r>
            <a:endParaRPr lang="en-US" sz="1200" dirty="0">
              <a:solidFill>
                <a:schemeClr val="bg1"/>
              </a:solidFill>
              <a:latin typeface="Myriad Pro"/>
              <a:cs typeface="Myriad Pro"/>
            </a:endParaRPr>
          </a:p>
        </p:txBody>
      </p:sp>
      <p:sp>
        <p:nvSpPr>
          <p:cNvPr id="3" name="Content Placeholder 2"/>
          <p:cNvSpPr>
            <a:spLocks noGrp="1"/>
          </p:cNvSpPr>
          <p:nvPr>
            <p:ph idx="1"/>
          </p:nvPr>
        </p:nvSpPr>
        <p:spPr/>
        <p:txBody>
          <a:bodyPr/>
          <a:lstStyle/>
          <a:p>
            <a:pPr marL="0" indent="0">
              <a:buNone/>
            </a:pPr>
            <a:r>
              <a:rPr lang="en-US" sz="2400" b="1" dirty="0">
                <a:solidFill>
                  <a:schemeClr val="tx2"/>
                </a:solidFill>
                <a:latin typeface="Myriad Pro"/>
                <a:cs typeface="Myriad Pro"/>
              </a:rPr>
              <a:t>Pierce Insurance is the trusted partner for the North Carolina Retirement Systems.</a:t>
            </a:r>
          </a:p>
          <a:p>
            <a:pPr marL="0" indent="0">
              <a:buNone/>
            </a:pPr>
            <a:endParaRPr lang="en-US" sz="1800" dirty="0">
              <a:solidFill>
                <a:schemeClr val="tx2"/>
              </a:solidFill>
              <a:latin typeface="Myriad Pro"/>
              <a:cs typeface="Myriad Pro"/>
            </a:endParaRPr>
          </a:p>
          <a:p>
            <a:pPr marL="0" indent="0">
              <a:buNone/>
            </a:pPr>
            <a:r>
              <a:rPr lang="en-US" sz="2400" b="1" dirty="0">
                <a:solidFill>
                  <a:schemeClr val="tx2"/>
                </a:solidFill>
                <a:latin typeface="Myriad Pro"/>
                <a:cs typeface="Myriad Pro"/>
              </a:rPr>
              <a:t>	</a:t>
            </a:r>
            <a:r>
              <a:rPr lang="en-US" sz="2200" b="1" dirty="0">
                <a:solidFill>
                  <a:schemeClr val="tx2"/>
                </a:solidFill>
                <a:latin typeface="Myriad Pro"/>
                <a:cs typeface="Myriad Pro"/>
              </a:rPr>
              <a:t>Benefits offered are:</a:t>
            </a:r>
          </a:p>
          <a:p>
            <a:pPr marL="0" indent="0">
              <a:buNone/>
            </a:pPr>
            <a:r>
              <a:rPr lang="en-US" sz="2000" dirty="0">
                <a:solidFill>
                  <a:schemeClr val="tx2"/>
                </a:solidFill>
                <a:latin typeface="Myriad Pro"/>
                <a:cs typeface="Myriad Pro"/>
              </a:rPr>
              <a:t>	• Identity Theft Protection</a:t>
            </a:r>
          </a:p>
          <a:p>
            <a:pPr marL="0" indent="0">
              <a:buNone/>
            </a:pPr>
            <a:r>
              <a:rPr lang="en-US" sz="2000" dirty="0">
                <a:solidFill>
                  <a:schemeClr val="tx2"/>
                </a:solidFill>
                <a:latin typeface="Myriad Pro"/>
                <a:cs typeface="Myriad Pro"/>
              </a:rPr>
              <a:t>	• Dental</a:t>
            </a:r>
          </a:p>
          <a:p>
            <a:pPr marL="0" indent="0">
              <a:buNone/>
            </a:pPr>
            <a:r>
              <a:rPr lang="en-US" sz="2000" dirty="0">
                <a:solidFill>
                  <a:schemeClr val="tx2"/>
                </a:solidFill>
                <a:latin typeface="Myriad Pro"/>
                <a:cs typeface="Myriad Pro"/>
              </a:rPr>
              <a:t>	• Vision</a:t>
            </a:r>
          </a:p>
        </p:txBody>
      </p:sp>
      <p:sp>
        <p:nvSpPr>
          <p:cNvPr id="4" name="Slide Number Placeholder 3"/>
          <p:cNvSpPr>
            <a:spLocks noGrp="1"/>
          </p:cNvSpPr>
          <p:nvPr>
            <p:ph type="sldNum" sz="quarter" idx="12"/>
          </p:nvPr>
        </p:nvSpPr>
        <p:spPr/>
        <p:txBody>
          <a:bodyPr/>
          <a:lstStyle/>
          <a:p>
            <a:pPr>
              <a:defRPr/>
            </a:pPr>
            <a:fld id="{101CD248-3319-448C-83AD-31790622C322}" type="slidenum">
              <a:rPr lang="en-US" smtClean="0"/>
              <a:pPr>
                <a:defRPr/>
              </a:pPr>
              <a:t>1</a:t>
            </a:fld>
            <a:endParaRPr lang="en-US" dirty="0"/>
          </a:p>
        </p:txBody>
      </p:sp>
      <p:sp>
        <p:nvSpPr>
          <p:cNvPr id="9" name="TextBox 8"/>
          <p:cNvSpPr txBox="1"/>
          <p:nvPr/>
        </p:nvSpPr>
        <p:spPr>
          <a:xfrm>
            <a:off x="9072" y="1037810"/>
            <a:ext cx="9134928" cy="400110"/>
          </a:xfrm>
          <a:prstGeom prst="rect">
            <a:avLst/>
          </a:prstGeom>
          <a:noFill/>
        </p:spPr>
        <p:txBody>
          <a:bodyPr wrap="square" rtlCol="0">
            <a:spAutoFit/>
          </a:bodyPr>
          <a:lstStyle/>
          <a:p>
            <a:pPr algn="ctr"/>
            <a:r>
              <a:rPr lang="en-US" sz="2000" dirty="0">
                <a:solidFill>
                  <a:srgbClr val="FF0000"/>
                </a:solidFill>
                <a:latin typeface="Myriad Pro"/>
                <a:cs typeface="Myriad Pro"/>
              </a:rPr>
              <a:t>North Carolina Retirement Systems: Supplemental Benefits</a:t>
            </a:r>
          </a:p>
        </p:txBody>
      </p:sp>
      <p:pic>
        <p:nvPicPr>
          <p:cNvPr id="7" name="Picture 6"/>
          <p:cNvPicPr>
            <a:picLocks noChangeAspect="1"/>
          </p:cNvPicPr>
          <p:nvPr/>
        </p:nvPicPr>
        <p:blipFill>
          <a:blip r:embed="rId6"/>
          <a:srcRect/>
          <a:stretch/>
        </p:blipFill>
        <p:spPr>
          <a:xfrm>
            <a:off x="4578336" y="2885158"/>
            <a:ext cx="4108464" cy="2737875"/>
          </a:xfrm>
          <a:prstGeom prst="rect">
            <a:avLst/>
          </a:prstGeom>
        </p:spPr>
      </p:pic>
      <p:pic>
        <p:nvPicPr>
          <p:cNvPr id="8" name="Picture 7">
            <a:extLst>
              <a:ext uri="{FF2B5EF4-FFF2-40B4-BE49-F238E27FC236}">
                <a16:creationId xmlns:a16="http://schemas.microsoft.com/office/drawing/2014/main" id="{7B8F137B-7B84-E062-8F69-6C563F2B7F0A}"/>
              </a:ext>
            </a:extLst>
          </p:cNvPr>
          <p:cNvPicPr>
            <a:picLocks noChangeAspect="1"/>
          </p:cNvPicPr>
          <p:nvPr/>
        </p:nvPicPr>
        <p:blipFill>
          <a:blip r:embed="rId7"/>
          <a:stretch>
            <a:fillRect/>
          </a:stretch>
        </p:blipFill>
        <p:spPr>
          <a:xfrm>
            <a:off x="6458085" y="255996"/>
            <a:ext cx="2228715" cy="662942"/>
          </a:xfrm>
          <a:prstGeom prst="rect">
            <a:avLst/>
          </a:prstGeom>
        </p:spPr>
      </p:pic>
      <p:pic>
        <p:nvPicPr>
          <p:cNvPr id="11" name="Picture 10">
            <a:extLst>
              <a:ext uri="{FF2B5EF4-FFF2-40B4-BE49-F238E27FC236}">
                <a16:creationId xmlns:a16="http://schemas.microsoft.com/office/drawing/2014/main" id="{6674FF75-E3CD-8662-7E08-79041FAD9AB8}"/>
              </a:ext>
            </a:extLst>
          </p:cNvPr>
          <p:cNvPicPr>
            <a:picLocks noChangeAspect="1"/>
          </p:cNvPicPr>
          <p:nvPr/>
        </p:nvPicPr>
        <p:blipFill>
          <a:blip r:embed="rId8"/>
          <a:stretch>
            <a:fillRect/>
          </a:stretch>
        </p:blipFill>
        <p:spPr>
          <a:xfrm>
            <a:off x="548638" y="4733543"/>
            <a:ext cx="1828804" cy="10485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72" y="6198731"/>
            <a:ext cx="9144000" cy="671285"/>
          </a:xfrm>
          <a:prstGeom prst="rect">
            <a:avLst/>
          </a:prstGeom>
          <a:solidFill>
            <a:srgbClr val="8D847A"/>
          </a:solidFill>
        </p:spPr>
        <p:txBody>
          <a:bodyPr wrap="square" rtlCol="0" anchor="ctr">
            <a:noAutofit/>
          </a:bodyPr>
          <a:lstStyle/>
          <a:p>
            <a:pPr algn="ctr"/>
            <a:r>
              <a:rPr lang="en-US" sz="1200" b="1" dirty="0">
                <a:solidFill>
                  <a:srgbClr val="002060"/>
                </a:solidFill>
                <a:latin typeface="Arial"/>
                <a:cs typeface="Arial"/>
              </a:rPr>
              <a:t> </a:t>
            </a:r>
            <a:r>
              <a:rPr lang="en-US" sz="1200" dirty="0">
                <a:solidFill>
                  <a:schemeClr val="bg1"/>
                </a:solidFill>
                <a:latin typeface="Myriad Pro"/>
                <a:cs typeface="Myriad Pro"/>
              </a:rPr>
              <a:t>Toll Free: 855-627-3847   Email: </a:t>
            </a:r>
            <a:r>
              <a:rPr lang="en-US" sz="1200" dirty="0">
                <a:solidFill>
                  <a:schemeClr val="bg1"/>
                </a:solidFill>
                <a:latin typeface="Myriad Pro"/>
                <a:cs typeface="Myriad Pro"/>
                <a:hlinkClick r:id="rId3"/>
              </a:rPr>
              <a:t>info@pierceins.com </a:t>
            </a:r>
            <a:r>
              <a:rPr lang="en-US" sz="1200" dirty="0">
                <a:solidFill>
                  <a:schemeClr val="bg1"/>
                </a:solidFill>
                <a:latin typeface="Myriad Pro"/>
                <a:cs typeface="Myriad Pro"/>
              </a:rPr>
              <a:t>  Website: </a:t>
            </a:r>
            <a:r>
              <a:rPr lang="en-US" sz="1200" dirty="0">
                <a:solidFill>
                  <a:schemeClr val="bg1"/>
                </a:solidFill>
                <a:latin typeface="Myriad Pro"/>
                <a:cs typeface="Myriad Pro"/>
                <a:hlinkClick r:id="rId4"/>
              </a:rPr>
              <a:t>ncretiree.com</a:t>
            </a:r>
            <a:endParaRPr lang="en-US" sz="1200" dirty="0">
              <a:solidFill>
                <a:schemeClr val="bg1"/>
              </a:solidFill>
              <a:latin typeface="Myriad Pro"/>
              <a:cs typeface="Myriad Pro"/>
            </a:endParaRPr>
          </a:p>
        </p:txBody>
      </p:sp>
      <p:sp>
        <p:nvSpPr>
          <p:cNvPr id="3" name="Content Placeholder 2"/>
          <p:cNvSpPr>
            <a:spLocks noGrp="1"/>
          </p:cNvSpPr>
          <p:nvPr>
            <p:ph idx="1"/>
          </p:nvPr>
        </p:nvSpPr>
        <p:spPr>
          <a:xfrm>
            <a:off x="457200" y="1609344"/>
            <a:ext cx="8229600" cy="4516819"/>
          </a:xfrm>
        </p:spPr>
        <p:txBody>
          <a:bodyPr/>
          <a:lstStyle/>
          <a:p>
            <a:r>
              <a:rPr lang="en-US" sz="2400" b="1" dirty="0">
                <a:solidFill>
                  <a:schemeClr val="tx2"/>
                </a:solidFill>
                <a:latin typeface="Myriad Pro"/>
                <a:cs typeface="Myriad Pro"/>
              </a:rPr>
              <a:t>When will I receive information on the North Carolina Retirement Systems Supplemental Benefits?</a:t>
            </a:r>
            <a:r>
              <a:rPr lang="en-US" sz="2000" dirty="0">
                <a:solidFill>
                  <a:schemeClr val="tx2"/>
                </a:solidFill>
                <a:latin typeface="Myriad Pro"/>
                <a:cs typeface="Myriad Pro"/>
              </a:rPr>
              <a:t>	</a:t>
            </a:r>
          </a:p>
          <a:p>
            <a:r>
              <a:rPr lang="en-US" sz="2000" dirty="0">
                <a:solidFill>
                  <a:schemeClr val="tx2"/>
                </a:solidFill>
                <a:latin typeface="Myriad Pro"/>
                <a:cs typeface="Myriad Pro"/>
              </a:rPr>
              <a:t>	• After you have received your first retirement benefit payment, 	Pierce Insurance will mail you an enrollment book that summarizes 	the 	supplemental benefits that are available to you.</a:t>
            </a:r>
          </a:p>
          <a:p>
            <a:endParaRPr lang="en-US" sz="2000" dirty="0">
              <a:solidFill>
                <a:schemeClr val="tx2"/>
              </a:solidFill>
              <a:latin typeface="Myriad Pro"/>
              <a:cs typeface="Myriad Pro"/>
            </a:endParaRPr>
          </a:p>
          <a:p>
            <a:r>
              <a:rPr lang="en-US" sz="2000" dirty="0">
                <a:solidFill>
                  <a:schemeClr val="tx2"/>
                </a:solidFill>
                <a:latin typeface="Myriad Pro"/>
                <a:cs typeface="Myriad Pro"/>
              </a:rPr>
              <a:t>	• Pierce Insurance will also send you an email summarizing your 	 	benefits options and how to enroll.</a:t>
            </a:r>
          </a:p>
          <a:p>
            <a:endParaRPr lang="en-US" sz="2000" dirty="0">
              <a:solidFill>
                <a:schemeClr val="tx2"/>
              </a:solidFill>
              <a:latin typeface="Myriad Pro"/>
              <a:cs typeface="Myriad Pro"/>
            </a:endParaRPr>
          </a:p>
          <a:p>
            <a:r>
              <a:rPr lang="en-US" sz="2000" dirty="0">
                <a:solidFill>
                  <a:schemeClr val="tx2"/>
                </a:solidFill>
                <a:latin typeface="Myriad Pro"/>
                <a:cs typeface="Myriad Pro"/>
              </a:rPr>
              <a:t>	• To obtain benefits you must complete the enrollment process 		within 60 days after you have received your first retirement benefit  	payment or during the annual open enrollment.</a:t>
            </a:r>
          </a:p>
        </p:txBody>
      </p:sp>
      <p:sp>
        <p:nvSpPr>
          <p:cNvPr id="4" name="Slide Number Placeholder 3"/>
          <p:cNvSpPr>
            <a:spLocks noGrp="1"/>
          </p:cNvSpPr>
          <p:nvPr>
            <p:ph type="sldNum" sz="quarter" idx="12"/>
          </p:nvPr>
        </p:nvSpPr>
        <p:spPr/>
        <p:txBody>
          <a:bodyPr/>
          <a:lstStyle/>
          <a:p>
            <a:pPr>
              <a:defRPr/>
            </a:pPr>
            <a:fld id="{101CD248-3319-448C-83AD-31790622C322}" type="slidenum">
              <a:rPr lang="en-US" smtClean="0"/>
              <a:pPr>
                <a:defRPr/>
              </a:pPr>
              <a:t>2</a:t>
            </a:fld>
            <a:endParaRPr lang="en-US" dirty="0"/>
          </a:p>
        </p:txBody>
      </p:sp>
      <p:sp>
        <p:nvSpPr>
          <p:cNvPr id="6" name="TextBox 5"/>
          <p:cNvSpPr txBox="1"/>
          <p:nvPr/>
        </p:nvSpPr>
        <p:spPr>
          <a:xfrm>
            <a:off x="9072" y="939893"/>
            <a:ext cx="9134928" cy="400110"/>
          </a:xfrm>
          <a:prstGeom prst="rect">
            <a:avLst/>
          </a:prstGeom>
          <a:noFill/>
        </p:spPr>
        <p:txBody>
          <a:bodyPr wrap="square" rtlCol="0">
            <a:spAutoFit/>
          </a:bodyPr>
          <a:lstStyle/>
          <a:p>
            <a:pPr algn="ctr"/>
            <a:r>
              <a:rPr lang="en-US" sz="2000" dirty="0">
                <a:solidFill>
                  <a:srgbClr val="FF0000"/>
                </a:solidFill>
                <a:latin typeface="Myriad Pro"/>
                <a:cs typeface="Myriad Pro"/>
              </a:rPr>
              <a:t>North Carolina Retirement Systems: FAQ</a:t>
            </a:r>
          </a:p>
        </p:txBody>
      </p:sp>
      <p:pic>
        <p:nvPicPr>
          <p:cNvPr id="7" name="Picture 6" descr="Two people sitting in chairs on a beach&#10;&#10;Description automatically generated with medium confidence">
            <a:extLst>
              <a:ext uri="{FF2B5EF4-FFF2-40B4-BE49-F238E27FC236}">
                <a16:creationId xmlns:a16="http://schemas.microsoft.com/office/drawing/2014/main" id="{31E61C7B-112F-C94A-A748-237AFCAE30F4}"/>
              </a:ext>
            </a:extLst>
          </p:cNvPr>
          <p:cNvPicPr>
            <a:picLocks noChangeAspect="1"/>
          </p:cNvPicPr>
          <p:nvPr/>
        </p:nvPicPr>
        <p:blipFill>
          <a:blip r:embed="rId5"/>
          <a:stretch>
            <a:fillRect/>
          </a:stretch>
        </p:blipFill>
        <p:spPr>
          <a:xfrm>
            <a:off x="1" y="-15716"/>
            <a:ext cx="3314700" cy="860809"/>
          </a:xfrm>
          <a:prstGeom prst="rect">
            <a:avLst/>
          </a:prstGeom>
        </p:spPr>
      </p:pic>
      <p:pic>
        <p:nvPicPr>
          <p:cNvPr id="8" name="Picture 7">
            <a:extLst>
              <a:ext uri="{FF2B5EF4-FFF2-40B4-BE49-F238E27FC236}">
                <a16:creationId xmlns:a16="http://schemas.microsoft.com/office/drawing/2014/main" id="{5824DCA5-58A0-9D8E-744A-76A8D4E44817}"/>
              </a:ext>
            </a:extLst>
          </p:cNvPr>
          <p:cNvPicPr>
            <a:picLocks noChangeAspect="1"/>
          </p:cNvPicPr>
          <p:nvPr/>
        </p:nvPicPr>
        <p:blipFill>
          <a:blip r:embed="rId6"/>
          <a:stretch>
            <a:fillRect/>
          </a:stretch>
        </p:blipFill>
        <p:spPr>
          <a:xfrm>
            <a:off x="6458085" y="255996"/>
            <a:ext cx="2228715" cy="662942"/>
          </a:xfrm>
          <a:prstGeom prst="rect">
            <a:avLst/>
          </a:prstGeom>
        </p:spPr>
      </p:pic>
    </p:spTree>
    <p:extLst>
      <p:ext uri="{BB962C8B-B14F-4D97-AF65-F5344CB8AC3E}">
        <p14:creationId xmlns:p14="http://schemas.microsoft.com/office/powerpoint/2010/main" val="32939244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72" y="6198731"/>
            <a:ext cx="9144000" cy="671285"/>
          </a:xfrm>
          <a:prstGeom prst="rect">
            <a:avLst/>
          </a:prstGeom>
          <a:solidFill>
            <a:srgbClr val="8D847A"/>
          </a:solidFill>
        </p:spPr>
        <p:txBody>
          <a:bodyPr wrap="square" rtlCol="0" anchor="ctr">
            <a:noAutofit/>
          </a:bodyPr>
          <a:lstStyle/>
          <a:p>
            <a:pPr algn="ctr"/>
            <a:r>
              <a:rPr lang="en-US" sz="1200" b="1" dirty="0">
                <a:solidFill>
                  <a:srgbClr val="002060"/>
                </a:solidFill>
                <a:latin typeface="Arial"/>
                <a:cs typeface="Arial"/>
              </a:rPr>
              <a:t> </a:t>
            </a:r>
            <a:r>
              <a:rPr lang="en-US" sz="1200" dirty="0">
                <a:solidFill>
                  <a:schemeClr val="bg1"/>
                </a:solidFill>
                <a:latin typeface="Myriad Pro"/>
                <a:cs typeface="Myriad Pro"/>
              </a:rPr>
              <a:t>Toll Free: 855-627-3847   Email: </a:t>
            </a:r>
            <a:r>
              <a:rPr lang="en-US" sz="1200" dirty="0">
                <a:solidFill>
                  <a:schemeClr val="bg1"/>
                </a:solidFill>
                <a:latin typeface="Myriad Pro"/>
                <a:cs typeface="Myriad Pro"/>
                <a:hlinkClick r:id="rId3"/>
              </a:rPr>
              <a:t>info@pierceins.com </a:t>
            </a:r>
            <a:r>
              <a:rPr lang="en-US" sz="1200" dirty="0">
                <a:solidFill>
                  <a:schemeClr val="bg1"/>
                </a:solidFill>
                <a:latin typeface="Myriad Pro"/>
                <a:cs typeface="Myriad Pro"/>
              </a:rPr>
              <a:t>  Website: </a:t>
            </a:r>
            <a:r>
              <a:rPr lang="en-US" sz="1200" dirty="0">
                <a:solidFill>
                  <a:schemeClr val="bg1"/>
                </a:solidFill>
                <a:latin typeface="Myriad Pro"/>
                <a:cs typeface="Myriad Pro"/>
                <a:hlinkClick r:id="rId4"/>
              </a:rPr>
              <a:t>ncretiree.com</a:t>
            </a:r>
            <a:endParaRPr lang="en-US" sz="1200" dirty="0">
              <a:solidFill>
                <a:schemeClr val="bg1"/>
              </a:solidFill>
              <a:latin typeface="Myriad Pro"/>
              <a:cs typeface="Myriad Pro"/>
            </a:endParaRPr>
          </a:p>
        </p:txBody>
      </p:sp>
      <p:sp>
        <p:nvSpPr>
          <p:cNvPr id="3" name="Content Placeholder 2"/>
          <p:cNvSpPr>
            <a:spLocks noGrp="1"/>
          </p:cNvSpPr>
          <p:nvPr>
            <p:ph idx="1"/>
          </p:nvPr>
        </p:nvSpPr>
        <p:spPr/>
        <p:txBody>
          <a:bodyPr/>
          <a:lstStyle/>
          <a:p>
            <a:r>
              <a:rPr lang="en-US" sz="2400" b="1" dirty="0">
                <a:solidFill>
                  <a:schemeClr val="tx2"/>
                </a:solidFill>
                <a:latin typeface="Myriad Pro"/>
                <a:cs typeface="Myriad Pro"/>
              </a:rPr>
              <a:t>Where can I find information on supplemental benefits and premiums?</a:t>
            </a:r>
          </a:p>
          <a:p>
            <a:r>
              <a:rPr lang="en-US" b="1" dirty="0">
                <a:solidFill>
                  <a:schemeClr val="tx2"/>
                </a:solidFill>
                <a:latin typeface="Myriad Pro"/>
                <a:cs typeface="Myriad Pro"/>
              </a:rPr>
              <a:t>	</a:t>
            </a:r>
            <a:r>
              <a:rPr lang="en-US" sz="2000" dirty="0">
                <a:solidFill>
                  <a:schemeClr val="tx2"/>
                </a:solidFill>
                <a:latin typeface="Myriad Pro"/>
                <a:cs typeface="Myriad Pro"/>
              </a:rPr>
              <a:t>• Go to </a:t>
            </a:r>
            <a:r>
              <a:rPr lang="en-US" sz="2000" dirty="0">
                <a:solidFill>
                  <a:srgbClr val="44A436"/>
                </a:solidFill>
                <a:latin typeface="Myriad Pro"/>
                <a:cs typeface="Myriad Pro"/>
              </a:rPr>
              <a:t>ncretiree.com </a:t>
            </a:r>
          </a:p>
          <a:p>
            <a:r>
              <a:rPr lang="en-US" sz="2000" dirty="0">
                <a:solidFill>
                  <a:schemeClr val="tx2"/>
                </a:solidFill>
                <a:latin typeface="Myriad Pro"/>
                <a:cs typeface="Myriad Pro"/>
              </a:rPr>
              <a:t>	• Call Pierce Insurance: 855-627-3847</a:t>
            </a:r>
            <a:endParaRPr lang="en-US" b="1" dirty="0">
              <a:solidFill>
                <a:schemeClr val="tx2"/>
              </a:solidFill>
              <a:latin typeface="Myriad Pro"/>
              <a:cs typeface="Myriad Pro"/>
            </a:endParaRPr>
          </a:p>
          <a:p>
            <a:r>
              <a:rPr lang="en-US" sz="2400" b="1" dirty="0">
                <a:solidFill>
                  <a:schemeClr val="tx2"/>
                </a:solidFill>
                <a:latin typeface="Myriad Pro"/>
                <a:cs typeface="Myriad Pro"/>
              </a:rPr>
              <a:t>What supplemental benefits are available to new retirees?</a:t>
            </a:r>
          </a:p>
          <a:p>
            <a:r>
              <a:rPr lang="en-US" b="1" dirty="0">
                <a:solidFill>
                  <a:schemeClr val="tx2"/>
                </a:solidFill>
                <a:latin typeface="Myriad Pro"/>
                <a:cs typeface="Myriad Pro"/>
              </a:rPr>
              <a:t>	</a:t>
            </a:r>
            <a:r>
              <a:rPr lang="en-US" sz="1800" dirty="0">
                <a:solidFill>
                  <a:schemeClr val="tx2"/>
                </a:solidFill>
                <a:latin typeface="Myriad Pro"/>
                <a:cs typeface="Myriad Pro"/>
              </a:rPr>
              <a:t>• Identity Theft Protection					</a:t>
            </a:r>
          </a:p>
          <a:p>
            <a:r>
              <a:rPr lang="en-US" sz="1800" dirty="0">
                <a:solidFill>
                  <a:schemeClr val="tx2"/>
                </a:solidFill>
                <a:latin typeface="Myriad Pro"/>
                <a:cs typeface="Myriad Pro"/>
              </a:rPr>
              <a:t>	• Dental</a:t>
            </a:r>
          </a:p>
          <a:p>
            <a:r>
              <a:rPr lang="en-US" sz="1800" dirty="0">
                <a:solidFill>
                  <a:schemeClr val="tx2"/>
                </a:solidFill>
                <a:latin typeface="Myriad Pro"/>
                <a:cs typeface="Myriad Pro"/>
              </a:rPr>
              <a:t>	• Vision</a:t>
            </a:r>
          </a:p>
          <a:p>
            <a:endParaRPr lang="en-US" sz="1800" dirty="0">
              <a:solidFill>
                <a:schemeClr val="tx2"/>
              </a:solidFill>
              <a:latin typeface="Myriad Pro"/>
              <a:cs typeface="Myriad Pro"/>
            </a:endParaRPr>
          </a:p>
        </p:txBody>
      </p:sp>
      <p:sp>
        <p:nvSpPr>
          <p:cNvPr id="4" name="Slide Number Placeholder 3"/>
          <p:cNvSpPr>
            <a:spLocks noGrp="1"/>
          </p:cNvSpPr>
          <p:nvPr>
            <p:ph type="sldNum" sz="quarter" idx="12"/>
          </p:nvPr>
        </p:nvSpPr>
        <p:spPr/>
        <p:txBody>
          <a:bodyPr/>
          <a:lstStyle/>
          <a:p>
            <a:pPr>
              <a:defRPr/>
            </a:pPr>
            <a:fld id="{101CD248-3319-448C-83AD-31790622C322}" type="slidenum">
              <a:rPr lang="en-US" smtClean="0"/>
              <a:pPr>
                <a:defRPr/>
              </a:pPr>
              <a:t>3</a:t>
            </a:fld>
            <a:endParaRPr lang="en-US" dirty="0"/>
          </a:p>
        </p:txBody>
      </p:sp>
      <p:pic>
        <p:nvPicPr>
          <p:cNvPr id="2" name="Picture 1"/>
          <p:cNvPicPr>
            <a:picLocks noChangeAspect="1"/>
          </p:cNvPicPr>
          <p:nvPr/>
        </p:nvPicPr>
        <p:blipFill>
          <a:blip r:embed="rId5"/>
          <a:srcRect/>
          <a:stretch/>
        </p:blipFill>
        <p:spPr>
          <a:xfrm>
            <a:off x="5271461" y="3820120"/>
            <a:ext cx="3145863" cy="2096425"/>
          </a:xfrm>
          <a:prstGeom prst="rect">
            <a:avLst/>
          </a:prstGeom>
        </p:spPr>
      </p:pic>
      <p:sp>
        <p:nvSpPr>
          <p:cNvPr id="6" name="TextBox 5"/>
          <p:cNvSpPr txBox="1"/>
          <p:nvPr/>
        </p:nvSpPr>
        <p:spPr>
          <a:xfrm>
            <a:off x="9072" y="920843"/>
            <a:ext cx="9134928" cy="400110"/>
          </a:xfrm>
          <a:prstGeom prst="rect">
            <a:avLst/>
          </a:prstGeom>
          <a:noFill/>
        </p:spPr>
        <p:txBody>
          <a:bodyPr wrap="square" rtlCol="0">
            <a:spAutoFit/>
          </a:bodyPr>
          <a:lstStyle/>
          <a:p>
            <a:pPr algn="ctr"/>
            <a:r>
              <a:rPr lang="en-US" sz="2000" dirty="0">
                <a:solidFill>
                  <a:srgbClr val="FF0000"/>
                </a:solidFill>
                <a:latin typeface="Myriad Pro"/>
                <a:cs typeface="Myriad Pro"/>
              </a:rPr>
              <a:t>Supplemental Benefits: FAQ</a:t>
            </a:r>
          </a:p>
        </p:txBody>
      </p:sp>
      <p:pic>
        <p:nvPicPr>
          <p:cNvPr id="7" name="Picture 6" descr="Two people sitting in chairs on a beach&#10;&#10;Description automatically generated with medium confidence">
            <a:extLst>
              <a:ext uri="{FF2B5EF4-FFF2-40B4-BE49-F238E27FC236}">
                <a16:creationId xmlns:a16="http://schemas.microsoft.com/office/drawing/2014/main" id="{4957A8D0-CAAB-DD4B-8F25-B8ACBA97DDE6}"/>
              </a:ext>
            </a:extLst>
          </p:cNvPr>
          <p:cNvPicPr>
            <a:picLocks noChangeAspect="1"/>
          </p:cNvPicPr>
          <p:nvPr/>
        </p:nvPicPr>
        <p:blipFill>
          <a:blip r:embed="rId6"/>
          <a:stretch>
            <a:fillRect/>
          </a:stretch>
        </p:blipFill>
        <p:spPr>
          <a:xfrm>
            <a:off x="1" y="-15716"/>
            <a:ext cx="3314700" cy="860809"/>
          </a:xfrm>
          <a:prstGeom prst="rect">
            <a:avLst/>
          </a:prstGeom>
        </p:spPr>
      </p:pic>
      <p:pic>
        <p:nvPicPr>
          <p:cNvPr id="9" name="Picture 8">
            <a:extLst>
              <a:ext uri="{FF2B5EF4-FFF2-40B4-BE49-F238E27FC236}">
                <a16:creationId xmlns:a16="http://schemas.microsoft.com/office/drawing/2014/main" id="{98983173-6743-4BEC-3B37-70247E626260}"/>
              </a:ext>
            </a:extLst>
          </p:cNvPr>
          <p:cNvPicPr>
            <a:picLocks noChangeAspect="1"/>
          </p:cNvPicPr>
          <p:nvPr/>
        </p:nvPicPr>
        <p:blipFill>
          <a:blip r:embed="rId7"/>
          <a:stretch>
            <a:fillRect/>
          </a:stretch>
        </p:blipFill>
        <p:spPr>
          <a:xfrm>
            <a:off x="6458085" y="255996"/>
            <a:ext cx="2228715" cy="662942"/>
          </a:xfrm>
          <a:prstGeom prst="rect">
            <a:avLst/>
          </a:prstGeom>
        </p:spPr>
      </p:pic>
    </p:spTree>
    <p:extLst>
      <p:ext uri="{BB962C8B-B14F-4D97-AF65-F5344CB8AC3E}">
        <p14:creationId xmlns:p14="http://schemas.microsoft.com/office/powerpoint/2010/main" val="26357069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72" y="6198731"/>
            <a:ext cx="9144000" cy="671285"/>
          </a:xfrm>
          <a:prstGeom prst="rect">
            <a:avLst/>
          </a:prstGeom>
          <a:solidFill>
            <a:srgbClr val="8D847A"/>
          </a:solidFill>
        </p:spPr>
        <p:txBody>
          <a:bodyPr wrap="square" rtlCol="0" anchor="ctr">
            <a:noAutofit/>
          </a:bodyPr>
          <a:lstStyle/>
          <a:p>
            <a:pPr algn="ctr"/>
            <a:r>
              <a:rPr lang="en-US" sz="1200" b="1" dirty="0">
                <a:solidFill>
                  <a:srgbClr val="002060"/>
                </a:solidFill>
                <a:latin typeface="Arial"/>
                <a:cs typeface="Arial"/>
              </a:rPr>
              <a:t> </a:t>
            </a:r>
            <a:r>
              <a:rPr lang="en-US" sz="1200" dirty="0">
                <a:solidFill>
                  <a:schemeClr val="bg1"/>
                </a:solidFill>
                <a:latin typeface="Myriad Pro"/>
                <a:cs typeface="Myriad Pro"/>
              </a:rPr>
              <a:t>Toll Free: 855-627-3847   Email: </a:t>
            </a:r>
            <a:r>
              <a:rPr lang="en-US" sz="1200" dirty="0">
                <a:solidFill>
                  <a:schemeClr val="bg1"/>
                </a:solidFill>
                <a:latin typeface="Myriad Pro"/>
                <a:cs typeface="Myriad Pro"/>
                <a:hlinkClick r:id="rId3"/>
              </a:rPr>
              <a:t>info@pierceins.com </a:t>
            </a:r>
            <a:r>
              <a:rPr lang="en-US" sz="1200" dirty="0">
                <a:solidFill>
                  <a:schemeClr val="bg1"/>
                </a:solidFill>
                <a:latin typeface="Myriad Pro"/>
                <a:cs typeface="Myriad Pro"/>
              </a:rPr>
              <a:t>  Website: </a:t>
            </a:r>
            <a:r>
              <a:rPr lang="en-US" sz="1200" dirty="0">
                <a:solidFill>
                  <a:schemeClr val="bg1"/>
                </a:solidFill>
                <a:latin typeface="Myriad Pro"/>
                <a:cs typeface="Myriad Pro"/>
                <a:hlinkClick r:id="rId4"/>
              </a:rPr>
              <a:t>ncretiree.com</a:t>
            </a:r>
            <a:endParaRPr lang="en-US" sz="1200" dirty="0">
              <a:solidFill>
                <a:schemeClr val="bg1"/>
              </a:solidFill>
              <a:latin typeface="Myriad Pro"/>
              <a:cs typeface="Myriad Pro"/>
            </a:endParaRPr>
          </a:p>
        </p:txBody>
      </p:sp>
      <p:sp>
        <p:nvSpPr>
          <p:cNvPr id="3" name="Content Placeholder 2"/>
          <p:cNvSpPr>
            <a:spLocks noGrp="1"/>
          </p:cNvSpPr>
          <p:nvPr>
            <p:ph idx="1"/>
          </p:nvPr>
        </p:nvSpPr>
        <p:spPr/>
        <p:txBody>
          <a:bodyPr/>
          <a:lstStyle/>
          <a:p>
            <a:r>
              <a:rPr lang="en-US" sz="2400" b="1" dirty="0">
                <a:solidFill>
                  <a:schemeClr val="tx2"/>
                </a:solidFill>
                <a:latin typeface="Myriad Pro"/>
                <a:cs typeface="Myriad Pro"/>
              </a:rPr>
              <a:t>Is there an association fee to participate?</a:t>
            </a:r>
          </a:p>
          <a:p>
            <a:r>
              <a:rPr lang="en-US" sz="2000" dirty="0">
                <a:solidFill>
                  <a:schemeClr val="tx2"/>
                </a:solidFill>
                <a:latin typeface="Myriad Pro"/>
                <a:cs typeface="Myriad Pro"/>
              </a:rPr>
              <a:t>No, all programs are offered directly through the North Carolina Retirement Systems.</a:t>
            </a:r>
          </a:p>
          <a:p>
            <a:endParaRPr lang="en-US" b="1" dirty="0">
              <a:solidFill>
                <a:schemeClr val="tx2"/>
              </a:solidFill>
              <a:latin typeface="Myriad Pro"/>
              <a:cs typeface="Myriad Pro"/>
            </a:endParaRPr>
          </a:p>
          <a:p>
            <a:r>
              <a:rPr lang="en-US" sz="2400" b="1" dirty="0">
                <a:solidFill>
                  <a:schemeClr val="tx2"/>
                </a:solidFill>
                <a:latin typeface="Myriad Pro"/>
                <a:cs typeface="Myriad Pro"/>
              </a:rPr>
              <a:t>What happens to my existing supplemental benefits when I retire?</a:t>
            </a:r>
          </a:p>
          <a:p>
            <a:pPr marL="365760" lvl="1" indent="-457200"/>
            <a:r>
              <a:rPr lang="en-US" sz="2000" dirty="0">
                <a:solidFill>
                  <a:schemeClr val="tx2"/>
                </a:solidFill>
                <a:latin typeface="Myriad Pro"/>
                <a:cs typeface="Myriad Pro"/>
              </a:rPr>
              <a:t>	• This depends on the type of coverage you have and who your              	coverage is with.</a:t>
            </a:r>
          </a:p>
          <a:p>
            <a:pPr marL="365760" lvl="1" indent="-457200"/>
            <a:r>
              <a:rPr lang="en-US" sz="2000" dirty="0">
                <a:solidFill>
                  <a:schemeClr val="tx2"/>
                </a:solidFill>
                <a:latin typeface="Myriad Pro"/>
                <a:cs typeface="Myriad Pro"/>
              </a:rPr>
              <a:t>	• You should contact your Health Benefit Representative at your      	worksite to learn about your continuation options.</a:t>
            </a:r>
          </a:p>
        </p:txBody>
      </p:sp>
      <p:sp>
        <p:nvSpPr>
          <p:cNvPr id="4" name="Slide Number Placeholder 3"/>
          <p:cNvSpPr>
            <a:spLocks noGrp="1"/>
          </p:cNvSpPr>
          <p:nvPr>
            <p:ph type="sldNum" sz="quarter" idx="12"/>
          </p:nvPr>
        </p:nvSpPr>
        <p:spPr/>
        <p:txBody>
          <a:bodyPr/>
          <a:lstStyle/>
          <a:p>
            <a:pPr>
              <a:defRPr/>
            </a:pPr>
            <a:fld id="{101CD248-3319-448C-83AD-31790622C322}" type="slidenum">
              <a:rPr lang="en-US" smtClean="0"/>
              <a:pPr>
                <a:defRPr/>
              </a:pPr>
              <a:t>4</a:t>
            </a:fld>
            <a:endParaRPr lang="en-US" dirty="0"/>
          </a:p>
        </p:txBody>
      </p:sp>
      <p:sp>
        <p:nvSpPr>
          <p:cNvPr id="6" name="TextBox 5"/>
          <p:cNvSpPr txBox="1"/>
          <p:nvPr/>
        </p:nvSpPr>
        <p:spPr>
          <a:xfrm>
            <a:off x="9072" y="920843"/>
            <a:ext cx="9134928" cy="400110"/>
          </a:xfrm>
          <a:prstGeom prst="rect">
            <a:avLst/>
          </a:prstGeom>
          <a:noFill/>
        </p:spPr>
        <p:txBody>
          <a:bodyPr wrap="square" rtlCol="0">
            <a:spAutoFit/>
          </a:bodyPr>
          <a:lstStyle/>
          <a:p>
            <a:pPr algn="ctr"/>
            <a:r>
              <a:rPr lang="en-US" sz="2000" dirty="0">
                <a:solidFill>
                  <a:srgbClr val="FF0000"/>
                </a:solidFill>
                <a:latin typeface="Myriad Pro"/>
                <a:cs typeface="Myriad Pro"/>
              </a:rPr>
              <a:t>Supplemental Benefits: FAQ</a:t>
            </a:r>
          </a:p>
        </p:txBody>
      </p:sp>
      <p:pic>
        <p:nvPicPr>
          <p:cNvPr id="7" name="Picture 6" descr="Two people sitting in chairs on a beach&#10;&#10;Description automatically generated with medium confidence">
            <a:extLst>
              <a:ext uri="{FF2B5EF4-FFF2-40B4-BE49-F238E27FC236}">
                <a16:creationId xmlns:a16="http://schemas.microsoft.com/office/drawing/2014/main" id="{A4919637-B851-AA4C-983C-3175319B5FC3}"/>
              </a:ext>
            </a:extLst>
          </p:cNvPr>
          <p:cNvPicPr>
            <a:picLocks noChangeAspect="1"/>
          </p:cNvPicPr>
          <p:nvPr/>
        </p:nvPicPr>
        <p:blipFill>
          <a:blip r:embed="rId5"/>
          <a:stretch>
            <a:fillRect/>
          </a:stretch>
        </p:blipFill>
        <p:spPr>
          <a:xfrm>
            <a:off x="1" y="-15716"/>
            <a:ext cx="3314700" cy="860809"/>
          </a:xfrm>
          <a:prstGeom prst="rect">
            <a:avLst/>
          </a:prstGeom>
        </p:spPr>
      </p:pic>
      <p:pic>
        <p:nvPicPr>
          <p:cNvPr id="12" name="Picture 11">
            <a:extLst>
              <a:ext uri="{FF2B5EF4-FFF2-40B4-BE49-F238E27FC236}">
                <a16:creationId xmlns:a16="http://schemas.microsoft.com/office/drawing/2014/main" id="{2C2D449B-6959-F6FC-85F8-814AB93A12C0}"/>
              </a:ext>
            </a:extLst>
          </p:cNvPr>
          <p:cNvPicPr>
            <a:picLocks noChangeAspect="1"/>
          </p:cNvPicPr>
          <p:nvPr/>
        </p:nvPicPr>
        <p:blipFill>
          <a:blip r:embed="rId6"/>
          <a:stretch>
            <a:fillRect/>
          </a:stretch>
        </p:blipFill>
        <p:spPr>
          <a:xfrm>
            <a:off x="6458085" y="255996"/>
            <a:ext cx="2228715" cy="662942"/>
          </a:xfrm>
          <a:prstGeom prst="rect">
            <a:avLst/>
          </a:prstGeom>
        </p:spPr>
      </p:pic>
    </p:spTree>
    <p:extLst>
      <p:ext uri="{BB962C8B-B14F-4D97-AF65-F5344CB8AC3E}">
        <p14:creationId xmlns:p14="http://schemas.microsoft.com/office/powerpoint/2010/main" val="2736844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72" y="6198731"/>
            <a:ext cx="9144000" cy="671285"/>
          </a:xfrm>
          <a:prstGeom prst="rect">
            <a:avLst/>
          </a:prstGeom>
          <a:solidFill>
            <a:srgbClr val="8D847A"/>
          </a:solidFill>
        </p:spPr>
        <p:txBody>
          <a:bodyPr wrap="square" rtlCol="0" anchor="ctr">
            <a:noAutofit/>
          </a:bodyPr>
          <a:lstStyle/>
          <a:p>
            <a:pPr algn="ctr"/>
            <a:r>
              <a:rPr lang="en-US" sz="1200" b="1" dirty="0">
                <a:solidFill>
                  <a:srgbClr val="002060"/>
                </a:solidFill>
                <a:latin typeface="Arial"/>
                <a:cs typeface="Arial"/>
              </a:rPr>
              <a:t> </a:t>
            </a:r>
            <a:r>
              <a:rPr lang="en-US" sz="1200" dirty="0">
                <a:solidFill>
                  <a:schemeClr val="bg1"/>
                </a:solidFill>
                <a:latin typeface="Myriad Pro"/>
                <a:cs typeface="Myriad Pro"/>
              </a:rPr>
              <a:t>Toll Free: 855-627-3847   Email: </a:t>
            </a:r>
            <a:r>
              <a:rPr lang="en-US" sz="1200" dirty="0">
                <a:solidFill>
                  <a:schemeClr val="bg1"/>
                </a:solidFill>
                <a:latin typeface="Myriad Pro"/>
                <a:cs typeface="Myriad Pro"/>
                <a:hlinkClick r:id="rId3"/>
              </a:rPr>
              <a:t>info@pierceins.com </a:t>
            </a:r>
            <a:r>
              <a:rPr lang="en-US" sz="1200" dirty="0">
                <a:solidFill>
                  <a:schemeClr val="bg1"/>
                </a:solidFill>
                <a:latin typeface="Myriad Pro"/>
                <a:cs typeface="Myriad Pro"/>
              </a:rPr>
              <a:t>  Website: </a:t>
            </a:r>
            <a:r>
              <a:rPr lang="en-US" sz="1200" dirty="0">
                <a:solidFill>
                  <a:schemeClr val="bg1"/>
                </a:solidFill>
                <a:latin typeface="Myriad Pro"/>
                <a:cs typeface="Myriad Pro"/>
                <a:hlinkClick r:id="rId4"/>
              </a:rPr>
              <a:t>ncretiree.com</a:t>
            </a:r>
            <a:endParaRPr lang="en-US" sz="1200" dirty="0">
              <a:solidFill>
                <a:schemeClr val="bg1"/>
              </a:solidFill>
              <a:latin typeface="Myriad Pro"/>
              <a:cs typeface="Myriad Pro"/>
            </a:endParaRPr>
          </a:p>
        </p:txBody>
      </p:sp>
      <p:sp>
        <p:nvSpPr>
          <p:cNvPr id="3" name="Content Placeholder 2"/>
          <p:cNvSpPr>
            <a:spLocks noGrp="1"/>
          </p:cNvSpPr>
          <p:nvPr>
            <p:ph idx="1"/>
          </p:nvPr>
        </p:nvSpPr>
        <p:spPr>
          <a:xfrm>
            <a:off x="457200" y="1923142"/>
            <a:ext cx="8229600" cy="2286001"/>
          </a:xfrm>
        </p:spPr>
        <p:txBody>
          <a:bodyPr/>
          <a:lstStyle/>
          <a:p>
            <a:r>
              <a:rPr lang="en-US" sz="2400" b="1" dirty="0">
                <a:solidFill>
                  <a:schemeClr val="tx2"/>
                </a:solidFill>
                <a:latin typeface="Myriad Pro"/>
                <a:cs typeface="Myriad Pro"/>
              </a:rPr>
              <a:t>How do I make sure I do not have a lapse in dental or vision coverage when I transition from employee to retiree?	</a:t>
            </a:r>
          </a:p>
          <a:p>
            <a:r>
              <a:rPr lang="en-US" sz="2000" dirty="0">
                <a:solidFill>
                  <a:schemeClr val="tx2"/>
                </a:solidFill>
                <a:latin typeface="Myriad Pro"/>
                <a:cs typeface="Myriad Pro"/>
              </a:rPr>
              <a:t>You may need to continue your current plan(s) through COBRA until your North Carolina Retirement Systems plans are effective. Your Health Benefit Representative can advise you on your COBRA options.</a:t>
            </a:r>
          </a:p>
        </p:txBody>
      </p:sp>
      <p:sp>
        <p:nvSpPr>
          <p:cNvPr id="4" name="Slide Number Placeholder 3"/>
          <p:cNvSpPr>
            <a:spLocks noGrp="1"/>
          </p:cNvSpPr>
          <p:nvPr>
            <p:ph type="sldNum" sz="quarter" idx="12"/>
          </p:nvPr>
        </p:nvSpPr>
        <p:spPr/>
        <p:txBody>
          <a:bodyPr/>
          <a:lstStyle/>
          <a:p>
            <a:pPr>
              <a:defRPr/>
            </a:pPr>
            <a:fld id="{101CD248-3319-448C-83AD-31790622C322}" type="slidenum">
              <a:rPr lang="en-US" smtClean="0"/>
              <a:pPr>
                <a:defRPr/>
              </a:pPr>
              <a:t>5</a:t>
            </a:fld>
            <a:endParaRPr lang="en-US" dirty="0"/>
          </a:p>
        </p:txBody>
      </p:sp>
      <p:sp>
        <p:nvSpPr>
          <p:cNvPr id="6" name="TextBox 5"/>
          <p:cNvSpPr txBox="1"/>
          <p:nvPr/>
        </p:nvSpPr>
        <p:spPr>
          <a:xfrm>
            <a:off x="9072" y="920843"/>
            <a:ext cx="9134928" cy="400110"/>
          </a:xfrm>
          <a:prstGeom prst="rect">
            <a:avLst/>
          </a:prstGeom>
          <a:noFill/>
        </p:spPr>
        <p:txBody>
          <a:bodyPr wrap="square" rtlCol="0">
            <a:spAutoFit/>
          </a:bodyPr>
          <a:lstStyle/>
          <a:p>
            <a:pPr algn="ctr"/>
            <a:r>
              <a:rPr lang="en-US" sz="2000" dirty="0">
                <a:solidFill>
                  <a:srgbClr val="FF0000"/>
                </a:solidFill>
                <a:latin typeface="Myriad Pro"/>
                <a:cs typeface="Myriad Pro"/>
              </a:rPr>
              <a:t>Supplemental Benefits: FAQ</a:t>
            </a:r>
          </a:p>
        </p:txBody>
      </p:sp>
      <p:pic>
        <p:nvPicPr>
          <p:cNvPr id="7" name="Picture 6" descr="Two people sitting in chairs on a beach&#10;&#10;Description automatically generated with medium confidence">
            <a:extLst>
              <a:ext uri="{FF2B5EF4-FFF2-40B4-BE49-F238E27FC236}">
                <a16:creationId xmlns:a16="http://schemas.microsoft.com/office/drawing/2014/main" id="{B6B5EBC0-68E5-684E-B828-273406C65006}"/>
              </a:ext>
            </a:extLst>
          </p:cNvPr>
          <p:cNvPicPr>
            <a:picLocks noChangeAspect="1"/>
          </p:cNvPicPr>
          <p:nvPr/>
        </p:nvPicPr>
        <p:blipFill>
          <a:blip r:embed="rId5"/>
          <a:stretch>
            <a:fillRect/>
          </a:stretch>
        </p:blipFill>
        <p:spPr>
          <a:xfrm>
            <a:off x="1" y="-15716"/>
            <a:ext cx="3314700" cy="860809"/>
          </a:xfrm>
          <a:prstGeom prst="rect">
            <a:avLst/>
          </a:prstGeom>
        </p:spPr>
      </p:pic>
      <p:pic>
        <p:nvPicPr>
          <p:cNvPr id="8" name="Picture 7">
            <a:extLst>
              <a:ext uri="{FF2B5EF4-FFF2-40B4-BE49-F238E27FC236}">
                <a16:creationId xmlns:a16="http://schemas.microsoft.com/office/drawing/2014/main" id="{BCB8E93D-B60A-BDC5-0347-571438E586EA}"/>
              </a:ext>
            </a:extLst>
          </p:cNvPr>
          <p:cNvPicPr>
            <a:picLocks noChangeAspect="1"/>
          </p:cNvPicPr>
          <p:nvPr/>
        </p:nvPicPr>
        <p:blipFill>
          <a:blip r:embed="rId6"/>
          <a:stretch>
            <a:fillRect/>
          </a:stretch>
        </p:blipFill>
        <p:spPr>
          <a:xfrm>
            <a:off x="6458085" y="255996"/>
            <a:ext cx="2228715" cy="662942"/>
          </a:xfrm>
          <a:prstGeom prst="rect">
            <a:avLst/>
          </a:prstGeom>
        </p:spPr>
      </p:pic>
    </p:spTree>
    <p:extLst>
      <p:ext uri="{BB962C8B-B14F-4D97-AF65-F5344CB8AC3E}">
        <p14:creationId xmlns:p14="http://schemas.microsoft.com/office/powerpoint/2010/main" val="11435991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72" y="6198731"/>
            <a:ext cx="9144000" cy="671285"/>
          </a:xfrm>
          <a:prstGeom prst="rect">
            <a:avLst/>
          </a:prstGeom>
          <a:solidFill>
            <a:srgbClr val="8D847A"/>
          </a:solidFill>
        </p:spPr>
        <p:txBody>
          <a:bodyPr wrap="square" rtlCol="0" anchor="ctr">
            <a:noAutofit/>
          </a:bodyPr>
          <a:lstStyle/>
          <a:p>
            <a:pPr algn="ctr"/>
            <a:r>
              <a:rPr lang="en-US" sz="1200" b="1" dirty="0">
                <a:solidFill>
                  <a:srgbClr val="002060"/>
                </a:solidFill>
                <a:latin typeface="Arial"/>
                <a:cs typeface="Arial"/>
              </a:rPr>
              <a:t> </a:t>
            </a:r>
            <a:r>
              <a:rPr lang="en-US" sz="1200" dirty="0">
                <a:solidFill>
                  <a:schemeClr val="bg1"/>
                </a:solidFill>
                <a:latin typeface="Myriad Pro"/>
                <a:cs typeface="Myriad Pro"/>
              </a:rPr>
              <a:t>Toll Free: 855-627-3847   Email: </a:t>
            </a:r>
            <a:r>
              <a:rPr lang="en-US" sz="1200" dirty="0">
                <a:solidFill>
                  <a:schemeClr val="bg1"/>
                </a:solidFill>
                <a:latin typeface="Myriad Pro"/>
                <a:cs typeface="Myriad Pro"/>
                <a:hlinkClick r:id="rId3"/>
              </a:rPr>
              <a:t>info@pierceins.com </a:t>
            </a:r>
            <a:r>
              <a:rPr lang="en-US" sz="1200" dirty="0">
                <a:solidFill>
                  <a:schemeClr val="bg1"/>
                </a:solidFill>
                <a:latin typeface="Myriad Pro"/>
                <a:cs typeface="Myriad Pro"/>
              </a:rPr>
              <a:t>  Website: </a:t>
            </a:r>
            <a:r>
              <a:rPr lang="en-US" sz="1200" dirty="0">
                <a:solidFill>
                  <a:schemeClr val="bg1"/>
                </a:solidFill>
                <a:latin typeface="Myriad Pro"/>
                <a:cs typeface="Myriad Pro"/>
                <a:hlinkClick r:id="rId4"/>
              </a:rPr>
              <a:t>ncretiree.com</a:t>
            </a:r>
            <a:endParaRPr lang="en-US" sz="1200" dirty="0">
              <a:solidFill>
                <a:schemeClr val="bg1"/>
              </a:solidFill>
              <a:latin typeface="Myriad Pro"/>
              <a:cs typeface="Myriad Pro"/>
            </a:endParaRPr>
          </a:p>
        </p:txBody>
      </p:sp>
      <p:sp>
        <p:nvSpPr>
          <p:cNvPr id="3" name="Content Placeholder 2"/>
          <p:cNvSpPr>
            <a:spLocks noGrp="1"/>
          </p:cNvSpPr>
          <p:nvPr>
            <p:ph idx="1"/>
          </p:nvPr>
        </p:nvSpPr>
        <p:spPr>
          <a:xfrm>
            <a:off x="1387928" y="2016921"/>
            <a:ext cx="7298871" cy="3118959"/>
          </a:xfrm>
        </p:spPr>
        <p:txBody>
          <a:bodyPr/>
          <a:lstStyle/>
          <a:p>
            <a:r>
              <a:rPr lang="en-US" sz="2400" b="1" dirty="0">
                <a:solidFill>
                  <a:schemeClr val="tx2"/>
                </a:solidFill>
                <a:latin typeface="Myriad Pro"/>
                <a:cs typeface="Myriad Pro"/>
              </a:rPr>
              <a:t>Identity Theft Protection by Norton LifeLock: </a:t>
            </a:r>
          </a:p>
          <a:p>
            <a:r>
              <a:rPr lang="en-US" sz="2000" dirty="0">
                <a:solidFill>
                  <a:schemeClr val="tx2"/>
                </a:solidFill>
                <a:latin typeface="Myriad Pro" charset="0"/>
                <a:ea typeface="Myriad Pro" charset="0"/>
                <a:cs typeface="Myriad Pro" charset="0"/>
              </a:rPr>
              <a:t>The risk of identity theft is real. There's a victim of identity theft every 2 seconds.</a:t>
            </a:r>
            <a:r>
              <a:rPr lang="en-US" sz="2000" baseline="30000" dirty="0">
                <a:solidFill>
                  <a:schemeClr val="tx2"/>
                </a:solidFill>
                <a:latin typeface="Myriad Pro" charset="0"/>
                <a:ea typeface="Myriad Pro" charset="0"/>
                <a:cs typeface="Myriad Pro" charset="0"/>
              </a:rPr>
              <a:t>1</a:t>
            </a:r>
            <a:r>
              <a:rPr lang="en-US" sz="2000" dirty="0">
                <a:solidFill>
                  <a:schemeClr val="tx2"/>
                </a:solidFill>
                <a:latin typeface="Myriad Pro" charset="0"/>
                <a:ea typeface="Myriad Pro" charset="0"/>
                <a:cs typeface="Myriad Pro" charset="0"/>
              </a:rPr>
              <a:t> Norton LifeLock™ Identity Theft Protection helps protect against damage to your finances, credit, and reputation. Help protect yourself with Norton LifeLock, the # 1 most recognized brand in identity theft protection.</a:t>
            </a:r>
            <a:r>
              <a:rPr lang="en-US" sz="2000" baseline="30000" dirty="0">
                <a:solidFill>
                  <a:schemeClr val="tx2"/>
                </a:solidFill>
                <a:latin typeface="Myriad Pro" charset="0"/>
                <a:ea typeface="Myriad Pro" charset="0"/>
                <a:cs typeface="Myriad Pro" charset="0"/>
              </a:rPr>
              <a:t>2</a:t>
            </a:r>
          </a:p>
          <a:p>
            <a:endParaRPr lang="en-US" sz="2000" dirty="0">
              <a:solidFill>
                <a:schemeClr val="tx2"/>
              </a:solidFill>
              <a:latin typeface="Myriad Pro"/>
              <a:cs typeface="Myriad Pro"/>
            </a:endParaRPr>
          </a:p>
          <a:p>
            <a:endParaRPr lang="en-US" sz="2000" dirty="0">
              <a:solidFill>
                <a:schemeClr val="tx2"/>
              </a:solidFill>
              <a:latin typeface="Myriad Pro"/>
              <a:cs typeface="Myriad Pro"/>
            </a:endParaRPr>
          </a:p>
        </p:txBody>
      </p:sp>
      <p:sp>
        <p:nvSpPr>
          <p:cNvPr id="4" name="Slide Number Placeholder 3"/>
          <p:cNvSpPr>
            <a:spLocks noGrp="1"/>
          </p:cNvSpPr>
          <p:nvPr>
            <p:ph type="sldNum" sz="quarter" idx="12"/>
          </p:nvPr>
        </p:nvSpPr>
        <p:spPr/>
        <p:txBody>
          <a:bodyPr/>
          <a:lstStyle/>
          <a:p>
            <a:pPr>
              <a:defRPr/>
            </a:pPr>
            <a:fld id="{101CD248-3319-448C-83AD-31790622C322}" type="slidenum">
              <a:rPr lang="en-US" smtClean="0"/>
              <a:pPr>
                <a:defRPr/>
              </a:pPr>
              <a:t>6</a:t>
            </a:fld>
            <a:endParaRPr lang="en-US" dirty="0"/>
          </a:p>
        </p:txBody>
      </p:sp>
      <p:pic>
        <p:nvPicPr>
          <p:cNvPr id="6" name="Picture 5" descr="life_lock.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044" y="2107635"/>
            <a:ext cx="609600" cy="609600"/>
          </a:xfrm>
          <a:prstGeom prst="rect">
            <a:avLst/>
          </a:prstGeom>
        </p:spPr>
      </p:pic>
      <p:sp>
        <p:nvSpPr>
          <p:cNvPr id="7" name="TextBox 6"/>
          <p:cNvSpPr txBox="1"/>
          <p:nvPr/>
        </p:nvSpPr>
        <p:spPr>
          <a:xfrm>
            <a:off x="9072" y="930368"/>
            <a:ext cx="9134928" cy="400110"/>
          </a:xfrm>
          <a:prstGeom prst="rect">
            <a:avLst/>
          </a:prstGeom>
          <a:noFill/>
        </p:spPr>
        <p:txBody>
          <a:bodyPr wrap="square" rtlCol="0">
            <a:spAutoFit/>
          </a:bodyPr>
          <a:lstStyle/>
          <a:p>
            <a:pPr algn="ctr"/>
            <a:r>
              <a:rPr lang="en-US" sz="2000" dirty="0">
                <a:solidFill>
                  <a:srgbClr val="FF0000"/>
                </a:solidFill>
                <a:latin typeface="Myriad Pro"/>
                <a:cs typeface="Myriad Pro"/>
              </a:rPr>
              <a:t>Supplemental Benefits: Plans Available</a:t>
            </a:r>
          </a:p>
        </p:txBody>
      </p:sp>
      <p:sp>
        <p:nvSpPr>
          <p:cNvPr id="2" name="TextBox 1"/>
          <p:cNvSpPr txBox="1"/>
          <p:nvPr/>
        </p:nvSpPr>
        <p:spPr>
          <a:xfrm>
            <a:off x="1387928" y="5257800"/>
            <a:ext cx="7298871" cy="1077218"/>
          </a:xfrm>
          <a:prstGeom prst="rect">
            <a:avLst/>
          </a:prstGeom>
          <a:noFill/>
        </p:spPr>
        <p:txBody>
          <a:bodyPr wrap="square" rtlCol="0">
            <a:spAutoFit/>
          </a:bodyPr>
          <a:lstStyle/>
          <a:p>
            <a:r>
              <a:rPr lang="en-US" sz="800" dirty="0">
                <a:solidFill>
                  <a:schemeClr val="tx2"/>
                </a:solidFill>
              </a:rPr>
              <a:t>No one can prevent all identity theft.</a:t>
            </a:r>
          </a:p>
          <a:p>
            <a:r>
              <a:rPr lang="en-US" sz="800" dirty="0">
                <a:solidFill>
                  <a:schemeClr val="tx2"/>
                </a:solidFill>
              </a:rPr>
              <a:t>1 Based on an online survey of 5,000 US adults conducted by The</a:t>
            </a:r>
          </a:p>
          <a:p>
            <a:r>
              <a:rPr lang="en-US" sz="800" dirty="0">
                <a:solidFill>
                  <a:schemeClr val="tx2"/>
                </a:solidFill>
              </a:rPr>
              <a:t>Harris Poll on behalf of Symantec, January 2019.</a:t>
            </a:r>
          </a:p>
          <a:p>
            <a:r>
              <a:rPr lang="en-US" sz="800" dirty="0">
                <a:solidFill>
                  <a:schemeClr val="tx2"/>
                </a:solidFill>
              </a:rPr>
              <a:t>2 Based on a monthly online consumer survey (n=1205) conducted</a:t>
            </a:r>
          </a:p>
          <a:p>
            <a:r>
              <a:rPr lang="en-US" sz="800" dirty="0">
                <a:solidFill>
                  <a:schemeClr val="tx2"/>
                </a:solidFill>
              </a:rPr>
              <a:t>for </a:t>
            </a:r>
            <a:r>
              <a:rPr lang="en-US" sz="800" dirty="0" err="1">
                <a:solidFill>
                  <a:schemeClr val="tx2"/>
                </a:solidFill>
              </a:rPr>
              <a:t>LifeLock</a:t>
            </a:r>
            <a:r>
              <a:rPr lang="en-US" sz="800" dirty="0">
                <a:solidFill>
                  <a:schemeClr val="tx2"/>
                </a:solidFill>
              </a:rPr>
              <a:t> by MSI International, Oct 2017- Dec 2018</a:t>
            </a:r>
          </a:p>
          <a:p>
            <a:endParaRPr lang="en-US" dirty="0"/>
          </a:p>
        </p:txBody>
      </p:sp>
      <p:pic>
        <p:nvPicPr>
          <p:cNvPr id="8" name="Picture 7" descr="Two people sitting in chairs on a beach&#10;&#10;Description automatically generated with medium confidence">
            <a:extLst>
              <a:ext uri="{FF2B5EF4-FFF2-40B4-BE49-F238E27FC236}">
                <a16:creationId xmlns:a16="http://schemas.microsoft.com/office/drawing/2014/main" id="{F5C03D91-F4D8-A645-96BC-A23D16A3DAC1}"/>
              </a:ext>
            </a:extLst>
          </p:cNvPr>
          <p:cNvPicPr>
            <a:picLocks noChangeAspect="1"/>
          </p:cNvPicPr>
          <p:nvPr/>
        </p:nvPicPr>
        <p:blipFill>
          <a:blip r:embed="rId6"/>
          <a:stretch>
            <a:fillRect/>
          </a:stretch>
        </p:blipFill>
        <p:spPr>
          <a:xfrm>
            <a:off x="1" y="-15716"/>
            <a:ext cx="3314700" cy="860809"/>
          </a:xfrm>
          <a:prstGeom prst="rect">
            <a:avLst/>
          </a:prstGeom>
        </p:spPr>
      </p:pic>
      <p:pic>
        <p:nvPicPr>
          <p:cNvPr id="10" name="Picture 9">
            <a:extLst>
              <a:ext uri="{FF2B5EF4-FFF2-40B4-BE49-F238E27FC236}">
                <a16:creationId xmlns:a16="http://schemas.microsoft.com/office/drawing/2014/main" id="{0B180453-5802-E457-9FB7-53448AB399C6}"/>
              </a:ext>
            </a:extLst>
          </p:cNvPr>
          <p:cNvPicPr>
            <a:picLocks noChangeAspect="1"/>
          </p:cNvPicPr>
          <p:nvPr/>
        </p:nvPicPr>
        <p:blipFill>
          <a:blip r:embed="rId7"/>
          <a:stretch>
            <a:fillRect/>
          </a:stretch>
        </p:blipFill>
        <p:spPr>
          <a:xfrm>
            <a:off x="6458085" y="255996"/>
            <a:ext cx="2228715" cy="662942"/>
          </a:xfrm>
          <a:prstGeom prst="rect">
            <a:avLst/>
          </a:prstGeom>
        </p:spPr>
      </p:pic>
    </p:spTree>
    <p:extLst>
      <p:ext uri="{BB962C8B-B14F-4D97-AF65-F5344CB8AC3E}">
        <p14:creationId xmlns:p14="http://schemas.microsoft.com/office/powerpoint/2010/main" val="482068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72" y="6198731"/>
            <a:ext cx="9144000" cy="671285"/>
          </a:xfrm>
          <a:prstGeom prst="rect">
            <a:avLst/>
          </a:prstGeom>
          <a:solidFill>
            <a:srgbClr val="8D847A"/>
          </a:solidFill>
        </p:spPr>
        <p:txBody>
          <a:bodyPr wrap="square" rtlCol="0" anchor="ctr">
            <a:noAutofit/>
          </a:bodyPr>
          <a:lstStyle/>
          <a:p>
            <a:pPr algn="ctr"/>
            <a:r>
              <a:rPr lang="en-US" sz="1200" b="1" dirty="0">
                <a:solidFill>
                  <a:srgbClr val="002060"/>
                </a:solidFill>
                <a:latin typeface="Arial"/>
                <a:cs typeface="Arial"/>
              </a:rPr>
              <a:t> </a:t>
            </a:r>
            <a:r>
              <a:rPr lang="en-US" sz="1200" dirty="0">
                <a:solidFill>
                  <a:schemeClr val="bg1"/>
                </a:solidFill>
                <a:latin typeface="Myriad Pro"/>
                <a:cs typeface="Myriad Pro"/>
              </a:rPr>
              <a:t>Toll Free: 855-627-3847   Email: </a:t>
            </a:r>
            <a:r>
              <a:rPr lang="en-US" sz="1200" dirty="0">
                <a:solidFill>
                  <a:schemeClr val="bg1"/>
                </a:solidFill>
                <a:latin typeface="Myriad Pro"/>
                <a:cs typeface="Myriad Pro"/>
                <a:hlinkClick r:id="rId3"/>
              </a:rPr>
              <a:t>info@pierceins.com </a:t>
            </a:r>
            <a:r>
              <a:rPr lang="en-US" sz="1200" dirty="0">
                <a:solidFill>
                  <a:schemeClr val="bg1"/>
                </a:solidFill>
                <a:latin typeface="Myriad Pro"/>
                <a:cs typeface="Myriad Pro"/>
              </a:rPr>
              <a:t>  Website: </a:t>
            </a:r>
            <a:r>
              <a:rPr lang="en-US" sz="1200" dirty="0">
                <a:solidFill>
                  <a:schemeClr val="bg1"/>
                </a:solidFill>
                <a:latin typeface="Myriad Pro"/>
                <a:cs typeface="Myriad Pro"/>
                <a:hlinkClick r:id="rId4"/>
              </a:rPr>
              <a:t>ncretiree.com</a:t>
            </a:r>
            <a:endParaRPr lang="en-US" sz="1200" dirty="0">
              <a:solidFill>
                <a:schemeClr val="bg1"/>
              </a:solidFill>
              <a:latin typeface="Myriad Pro"/>
              <a:cs typeface="Myriad Pro"/>
            </a:endParaRPr>
          </a:p>
        </p:txBody>
      </p:sp>
      <p:sp>
        <p:nvSpPr>
          <p:cNvPr id="3" name="Content Placeholder 2"/>
          <p:cNvSpPr>
            <a:spLocks noGrp="1"/>
          </p:cNvSpPr>
          <p:nvPr>
            <p:ph idx="1"/>
          </p:nvPr>
        </p:nvSpPr>
        <p:spPr>
          <a:xfrm>
            <a:off x="1387928" y="1963040"/>
            <a:ext cx="7298871" cy="4525963"/>
          </a:xfrm>
        </p:spPr>
        <p:txBody>
          <a:bodyPr/>
          <a:lstStyle/>
          <a:p>
            <a:r>
              <a:rPr lang="en-US" sz="2400" b="1" dirty="0">
                <a:solidFill>
                  <a:schemeClr val="tx2"/>
                </a:solidFill>
                <a:latin typeface="Myriad Pro"/>
                <a:cs typeface="Myriad Pro"/>
              </a:rPr>
              <a:t>Dental by UnitedHealthcare: </a:t>
            </a:r>
            <a:r>
              <a:rPr lang="en-US" sz="2000" dirty="0">
                <a:solidFill>
                  <a:schemeClr val="tx2"/>
                </a:solidFill>
                <a:latin typeface="Myriad Pro"/>
                <a:cs typeface="Myriad Pro"/>
              </a:rPr>
              <a:t>Proper dental care is important. That is why it is so important to have a dental plan that covers preventive, basic, and major services.</a:t>
            </a:r>
          </a:p>
          <a:p>
            <a:endParaRPr lang="en-US" sz="2800" dirty="0">
              <a:solidFill>
                <a:schemeClr val="tx2"/>
              </a:solidFill>
              <a:latin typeface="Myriad Pro"/>
              <a:cs typeface="Myriad Pro"/>
            </a:endParaRPr>
          </a:p>
          <a:p>
            <a:r>
              <a:rPr lang="en-US" sz="2400" b="1" dirty="0">
                <a:solidFill>
                  <a:schemeClr val="tx2"/>
                </a:solidFill>
                <a:latin typeface="Myriad Pro"/>
                <a:cs typeface="Myriad Pro"/>
              </a:rPr>
              <a:t>Vision by UnitedHealthcare: </a:t>
            </a:r>
            <a:r>
              <a:rPr lang="en-US" sz="2000" dirty="0">
                <a:solidFill>
                  <a:schemeClr val="tx2"/>
                </a:solidFill>
                <a:latin typeface="Myriad Pro"/>
                <a:cs typeface="Myriad Pro"/>
              </a:rPr>
              <a:t>Our eyes are really windows to our health. An eye exam can help identify not only eye and vision issues, but systemic disease. Exam, lenses, frame, and contact lens coverage included.</a:t>
            </a:r>
          </a:p>
          <a:p>
            <a:endParaRPr lang="en-US" sz="2800" dirty="0">
              <a:solidFill>
                <a:schemeClr val="tx2"/>
              </a:solidFill>
              <a:latin typeface="Myriad Pro"/>
              <a:cs typeface="Myriad Pro"/>
            </a:endParaRPr>
          </a:p>
        </p:txBody>
      </p:sp>
      <p:sp>
        <p:nvSpPr>
          <p:cNvPr id="4" name="Slide Number Placeholder 3"/>
          <p:cNvSpPr>
            <a:spLocks noGrp="1"/>
          </p:cNvSpPr>
          <p:nvPr>
            <p:ph type="sldNum" sz="quarter" idx="12"/>
          </p:nvPr>
        </p:nvSpPr>
        <p:spPr/>
        <p:txBody>
          <a:bodyPr/>
          <a:lstStyle/>
          <a:p>
            <a:pPr>
              <a:defRPr/>
            </a:pPr>
            <a:fld id="{101CD248-3319-448C-83AD-31790622C322}" type="slidenum">
              <a:rPr lang="en-US" smtClean="0"/>
              <a:pPr>
                <a:defRPr/>
              </a:pPr>
              <a:t>7</a:t>
            </a:fld>
            <a:endParaRPr lang="en-US" dirty="0"/>
          </a:p>
        </p:txBody>
      </p:sp>
      <p:pic>
        <p:nvPicPr>
          <p:cNvPr id="7" name="Picture 6" descr="vision.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2044" y="3677540"/>
            <a:ext cx="609600" cy="609600"/>
          </a:xfrm>
          <a:prstGeom prst="rect">
            <a:avLst/>
          </a:prstGeom>
        </p:spPr>
      </p:pic>
      <p:pic>
        <p:nvPicPr>
          <p:cNvPr id="8" name="Picture 7" descr="dental.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42044" y="2080969"/>
            <a:ext cx="609600" cy="609600"/>
          </a:xfrm>
          <a:prstGeom prst="rect">
            <a:avLst/>
          </a:prstGeom>
        </p:spPr>
      </p:pic>
      <p:sp>
        <p:nvSpPr>
          <p:cNvPr id="9" name="TextBox 8"/>
          <p:cNvSpPr txBox="1"/>
          <p:nvPr/>
        </p:nvSpPr>
        <p:spPr>
          <a:xfrm>
            <a:off x="9072" y="930368"/>
            <a:ext cx="9134928" cy="400110"/>
          </a:xfrm>
          <a:prstGeom prst="rect">
            <a:avLst/>
          </a:prstGeom>
          <a:noFill/>
        </p:spPr>
        <p:txBody>
          <a:bodyPr wrap="square" rtlCol="0">
            <a:spAutoFit/>
          </a:bodyPr>
          <a:lstStyle/>
          <a:p>
            <a:pPr algn="ctr"/>
            <a:r>
              <a:rPr lang="en-US" sz="2000" dirty="0">
                <a:solidFill>
                  <a:srgbClr val="FF0000"/>
                </a:solidFill>
                <a:latin typeface="Myriad Pro"/>
                <a:cs typeface="Myriad Pro"/>
              </a:rPr>
              <a:t>Supplemental Benefits: Plans Available</a:t>
            </a:r>
          </a:p>
        </p:txBody>
      </p:sp>
      <p:pic>
        <p:nvPicPr>
          <p:cNvPr id="10" name="Picture 9" descr="Two people sitting in chairs on a beach&#10;&#10;Description automatically generated with medium confidence">
            <a:extLst>
              <a:ext uri="{FF2B5EF4-FFF2-40B4-BE49-F238E27FC236}">
                <a16:creationId xmlns:a16="http://schemas.microsoft.com/office/drawing/2014/main" id="{F45503F1-E866-FB45-8E98-88A310002EBC}"/>
              </a:ext>
            </a:extLst>
          </p:cNvPr>
          <p:cNvPicPr>
            <a:picLocks noChangeAspect="1"/>
          </p:cNvPicPr>
          <p:nvPr/>
        </p:nvPicPr>
        <p:blipFill>
          <a:blip r:embed="rId7"/>
          <a:stretch>
            <a:fillRect/>
          </a:stretch>
        </p:blipFill>
        <p:spPr>
          <a:xfrm>
            <a:off x="1" y="-15716"/>
            <a:ext cx="3314700" cy="860809"/>
          </a:xfrm>
          <a:prstGeom prst="rect">
            <a:avLst/>
          </a:prstGeom>
        </p:spPr>
      </p:pic>
      <p:pic>
        <p:nvPicPr>
          <p:cNvPr id="6" name="Picture 5">
            <a:extLst>
              <a:ext uri="{FF2B5EF4-FFF2-40B4-BE49-F238E27FC236}">
                <a16:creationId xmlns:a16="http://schemas.microsoft.com/office/drawing/2014/main" id="{35F78D7F-D7FC-E1B0-80C6-C5632E313706}"/>
              </a:ext>
            </a:extLst>
          </p:cNvPr>
          <p:cNvPicPr>
            <a:picLocks noChangeAspect="1"/>
          </p:cNvPicPr>
          <p:nvPr/>
        </p:nvPicPr>
        <p:blipFill>
          <a:blip r:embed="rId8"/>
          <a:stretch>
            <a:fillRect/>
          </a:stretch>
        </p:blipFill>
        <p:spPr>
          <a:xfrm>
            <a:off x="6458085" y="255996"/>
            <a:ext cx="2228715" cy="662942"/>
          </a:xfrm>
          <a:prstGeom prst="rect">
            <a:avLst/>
          </a:prstGeom>
        </p:spPr>
      </p:pic>
    </p:spTree>
    <p:extLst>
      <p:ext uri="{BB962C8B-B14F-4D97-AF65-F5344CB8AC3E}">
        <p14:creationId xmlns:p14="http://schemas.microsoft.com/office/powerpoint/2010/main" val="226564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9072" y="6198731"/>
            <a:ext cx="9144000" cy="671285"/>
          </a:xfrm>
          <a:prstGeom prst="rect">
            <a:avLst/>
          </a:prstGeom>
          <a:solidFill>
            <a:srgbClr val="8D847A"/>
          </a:solidFill>
        </p:spPr>
        <p:txBody>
          <a:bodyPr wrap="square" rtlCol="0" anchor="ctr">
            <a:noAutofit/>
          </a:bodyPr>
          <a:lstStyle/>
          <a:p>
            <a:pPr algn="ctr"/>
            <a:r>
              <a:rPr lang="en-US" sz="1200" b="1" dirty="0">
                <a:solidFill>
                  <a:srgbClr val="002060"/>
                </a:solidFill>
                <a:latin typeface="Arial"/>
                <a:cs typeface="Arial"/>
              </a:rPr>
              <a:t> </a:t>
            </a:r>
            <a:r>
              <a:rPr lang="en-US" sz="1200" dirty="0">
                <a:solidFill>
                  <a:schemeClr val="bg1"/>
                </a:solidFill>
                <a:latin typeface="Myriad Pro"/>
                <a:cs typeface="Myriad Pro"/>
              </a:rPr>
              <a:t>Toll Free: 855-627-3847   Email: info@pierceins.com   Website:  ncretiree.com</a:t>
            </a:r>
          </a:p>
        </p:txBody>
      </p:sp>
      <p:sp>
        <p:nvSpPr>
          <p:cNvPr id="3" name="Content Placeholder 2"/>
          <p:cNvSpPr>
            <a:spLocks noGrp="1"/>
          </p:cNvSpPr>
          <p:nvPr>
            <p:ph idx="1"/>
          </p:nvPr>
        </p:nvSpPr>
        <p:spPr>
          <a:xfrm>
            <a:off x="1387928" y="2344053"/>
            <a:ext cx="7298871" cy="2962733"/>
          </a:xfrm>
        </p:spPr>
        <p:txBody>
          <a:bodyPr/>
          <a:lstStyle/>
          <a:p>
            <a:r>
              <a:rPr lang="en-US" sz="2400" b="1" dirty="0">
                <a:solidFill>
                  <a:schemeClr val="tx2"/>
                </a:solidFill>
                <a:latin typeface="Myriad Pro"/>
                <a:cs typeface="Myriad Pro"/>
              </a:rPr>
              <a:t>Enroll or Ask Questions About Your Benefits</a:t>
            </a:r>
          </a:p>
          <a:p>
            <a:r>
              <a:rPr lang="en-US" sz="2000" dirty="0">
                <a:solidFill>
                  <a:schemeClr val="tx2"/>
                </a:solidFill>
                <a:latin typeface="Myriad Pro"/>
                <a:cs typeface="Myriad Pro"/>
              </a:rPr>
              <a:t>	Phone: 		855-627-3847</a:t>
            </a:r>
          </a:p>
          <a:p>
            <a:r>
              <a:rPr lang="en-US" sz="2000" dirty="0">
                <a:solidFill>
                  <a:schemeClr val="tx2"/>
                </a:solidFill>
                <a:latin typeface="Myriad Pro"/>
                <a:cs typeface="Myriad Pro"/>
              </a:rPr>
              <a:t>	Website: 	</a:t>
            </a:r>
            <a:r>
              <a:rPr lang="en-US" sz="2000" dirty="0">
                <a:solidFill>
                  <a:srgbClr val="44A436"/>
                </a:solidFill>
                <a:latin typeface="Myriad Pro"/>
                <a:cs typeface="Myriad Pro"/>
              </a:rPr>
              <a:t>ncretiree.com</a:t>
            </a:r>
          </a:p>
          <a:p>
            <a:r>
              <a:rPr lang="en-US" sz="2000" dirty="0">
                <a:solidFill>
                  <a:schemeClr val="tx2"/>
                </a:solidFill>
                <a:latin typeface="Myriad Pro"/>
                <a:cs typeface="Myriad Pro"/>
              </a:rPr>
              <a:t>	Email: 		</a:t>
            </a:r>
            <a:r>
              <a:rPr lang="en-US" sz="2000" dirty="0">
                <a:solidFill>
                  <a:srgbClr val="44A436"/>
                </a:solidFill>
                <a:latin typeface="Myriad Pro"/>
                <a:cs typeface="Myriad Pro"/>
              </a:rPr>
              <a:t>info@pierceins.com</a:t>
            </a:r>
          </a:p>
          <a:p>
            <a:endParaRPr lang="en-US" sz="2000" dirty="0">
              <a:solidFill>
                <a:srgbClr val="44A436"/>
              </a:solidFill>
              <a:latin typeface="Myriad Pro"/>
              <a:cs typeface="Myriad Pro"/>
            </a:endParaRPr>
          </a:p>
        </p:txBody>
      </p:sp>
      <p:sp>
        <p:nvSpPr>
          <p:cNvPr id="4" name="Slide Number Placeholder 3"/>
          <p:cNvSpPr>
            <a:spLocks noGrp="1"/>
          </p:cNvSpPr>
          <p:nvPr>
            <p:ph type="sldNum" sz="quarter" idx="12"/>
          </p:nvPr>
        </p:nvSpPr>
        <p:spPr/>
        <p:txBody>
          <a:bodyPr/>
          <a:lstStyle/>
          <a:p>
            <a:pPr>
              <a:defRPr/>
            </a:pPr>
            <a:fld id="{101CD248-3319-448C-83AD-31790622C322}" type="slidenum">
              <a:rPr lang="en-US" smtClean="0"/>
              <a:pPr>
                <a:defRPr/>
              </a:pPr>
              <a:t>8</a:t>
            </a:fld>
            <a:endParaRPr lang="en-US" dirty="0"/>
          </a:p>
        </p:txBody>
      </p:sp>
      <p:sp>
        <p:nvSpPr>
          <p:cNvPr id="9" name="TextBox 8"/>
          <p:cNvSpPr txBox="1"/>
          <p:nvPr/>
        </p:nvSpPr>
        <p:spPr>
          <a:xfrm>
            <a:off x="9072" y="930368"/>
            <a:ext cx="9134928" cy="400110"/>
          </a:xfrm>
          <a:prstGeom prst="rect">
            <a:avLst/>
          </a:prstGeom>
          <a:noFill/>
        </p:spPr>
        <p:txBody>
          <a:bodyPr wrap="square" rtlCol="0">
            <a:spAutoFit/>
          </a:bodyPr>
          <a:lstStyle/>
          <a:p>
            <a:pPr algn="ctr"/>
            <a:r>
              <a:rPr lang="en-US" sz="2000" dirty="0">
                <a:solidFill>
                  <a:srgbClr val="FF0000"/>
                </a:solidFill>
                <a:latin typeface="Myriad Pro"/>
                <a:cs typeface="Myriad Pro"/>
              </a:rPr>
              <a:t>Contact: Pierce Insurance Agency</a:t>
            </a:r>
          </a:p>
        </p:txBody>
      </p:sp>
      <p:pic>
        <p:nvPicPr>
          <p:cNvPr id="6" name="Picture 5" descr="Two people sitting in chairs on a beach&#10;&#10;Description automatically generated with medium confidence">
            <a:extLst>
              <a:ext uri="{FF2B5EF4-FFF2-40B4-BE49-F238E27FC236}">
                <a16:creationId xmlns:a16="http://schemas.microsoft.com/office/drawing/2014/main" id="{46015EF9-76D6-3746-B5DF-AC22BE143935}"/>
              </a:ext>
            </a:extLst>
          </p:cNvPr>
          <p:cNvPicPr>
            <a:picLocks noChangeAspect="1"/>
          </p:cNvPicPr>
          <p:nvPr/>
        </p:nvPicPr>
        <p:blipFill>
          <a:blip r:embed="rId3"/>
          <a:stretch>
            <a:fillRect/>
          </a:stretch>
        </p:blipFill>
        <p:spPr>
          <a:xfrm>
            <a:off x="1" y="-15716"/>
            <a:ext cx="3314700" cy="860809"/>
          </a:xfrm>
          <a:prstGeom prst="rect">
            <a:avLst/>
          </a:prstGeom>
        </p:spPr>
      </p:pic>
      <p:pic>
        <p:nvPicPr>
          <p:cNvPr id="7" name="Picture 6">
            <a:extLst>
              <a:ext uri="{FF2B5EF4-FFF2-40B4-BE49-F238E27FC236}">
                <a16:creationId xmlns:a16="http://schemas.microsoft.com/office/drawing/2014/main" id="{FA22B0F1-F5AD-CF3B-C6E9-BC7E16691357}"/>
              </a:ext>
            </a:extLst>
          </p:cNvPr>
          <p:cNvPicPr>
            <a:picLocks noChangeAspect="1"/>
          </p:cNvPicPr>
          <p:nvPr/>
        </p:nvPicPr>
        <p:blipFill>
          <a:blip r:embed="rId4"/>
          <a:stretch>
            <a:fillRect/>
          </a:stretch>
        </p:blipFill>
        <p:spPr>
          <a:xfrm>
            <a:off x="6458085" y="255996"/>
            <a:ext cx="2228715" cy="662942"/>
          </a:xfrm>
          <a:prstGeom prst="rect">
            <a:avLst/>
          </a:prstGeom>
        </p:spPr>
      </p:pic>
    </p:spTree>
    <p:extLst>
      <p:ext uri="{BB962C8B-B14F-4D97-AF65-F5344CB8AC3E}">
        <p14:creationId xmlns:p14="http://schemas.microsoft.com/office/powerpoint/2010/main" val="332869165"/>
      </p:ext>
    </p:extLst>
  </p:cSld>
  <p:clrMapOvr>
    <a:masterClrMapping/>
  </p:clrMapOvr>
</p:sld>
</file>

<file path=ppt/theme/theme1.xml><?xml version="1.0" encoding="utf-8"?>
<a:theme xmlns:a="http://schemas.openxmlformats.org/drawingml/2006/main" name="Office Theme">
  <a:themeElements>
    <a:clrScheme name="Custom 13">
      <a:dk1>
        <a:sysClr val="windowText" lastClr="000000"/>
      </a:dk1>
      <a:lt1>
        <a:sysClr val="window" lastClr="FFFFFF"/>
      </a:lt1>
      <a:dk2>
        <a:srgbClr val="004876"/>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32976</TotalTime>
  <Words>732</Words>
  <Application>Microsoft Office PowerPoint</Application>
  <PresentationFormat>On-screen Show (4:3)</PresentationFormat>
  <Paragraphs>74</Paragraphs>
  <Slides>8</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Gotham</vt:lpstr>
      <vt:lpstr>Gotham-Book</vt:lpstr>
      <vt:lpstr>Gotham-Medium</vt:lpstr>
      <vt:lpstr>Myriad Pro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Stevens Consulting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Bob Stevens</dc:creator>
  <cp:lastModifiedBy>Jennifer Davis</cp:lastModifiedBy>
  <cp:revision>390</cp:revision>
  <dcterms:created xsi:type="dcterms:W3CDTF">2011-08-18T21:19:34Z</dcterms:created>
  <dcterms:modified xsi:type="dcterms:W3CDTF">2026-07-31T11:19:51Z</dcterms:modified>
</cp:coreProperties>
</file>